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Montserrat" panose="020B0604020202020204" charset="0"/>
      <p:regular r:id="rId16"/>
    </p:embeddedFont>
    <p:embeddedFont>
      <p:font typeface="Montserrat Bold" panose="020B0604020202020204" charset="0"/>
      <p:regular r:id="rId17"/>
    </p:embeddedFont>
    <p:embeddedFont>
      <p:font typeface="Montserrat Medium" panose="020B0604020202020204" charset="0"/>
      <p:regular r:id="rId18"/>
    </p:embeddedFont>
    <p:embeddedFont>
      <p:font typeface="Neue Machina Ultra-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66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7.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8.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1.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20.png"/><Relationship Id="rId2" Type="http://schemas.openxmlformats.org/officeDocument/2006/relationships/image" Target="../media/image2.png"/><Relationship Id="rId16"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image" Target="../media/image5.svg"/><Relationship Id="rId15" Type="http://schemas.openxmlformats.org/officeDocument/2006/relationships/image" Target="../media/image23.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image" Target="../media/image22.jpe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7.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9.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089636" y="5897995"/>
            <a:ext cx="2224624" cy="2270025"/>
          </a:xfrm>
          <a:custGeom>
            <a:avLst/>
            <a:gdLst/>
            <a:ahLst/>
            <a:cxnLst/>
            <a:rect l="l" t="t" r="r" b="b"/>
            <a:pathLst>
              <a:path w="2224624" h="2270025">
                <a:moveTo>
                  <a:pt x="0" y="0"/>
                </a:moveTo>
                <a:lnTo>
                  <a:pt x="2224625" y="0"/>
                </a:lnTo>
                <a:lnTo>
                  <a:pt x="2224625" y="2270024"/>
                </a:lnTo>
                <a:lnTo>
                  <a:pt x="0" y="2270024"/>
                </a:lnTo>
                <a:lnTo>
                  <a:pt x="0" y="0"/>
                </a:lnTo>
                <a:close/>
              </a:path>
            </a:pathLst>
          </a:custGeom>
          <a:blipFill>
            <a:blip r:embed="rId2"/>
            <a:stretch>
              <a:fillRect/>
            </a:stretch>
          </a:blipFill>
        </p:spPr>
      </p:sp>
      <p:sp>
        <p:nvSpPr>
          <p:cNvPr id="3" name="Freeform 3"/>
          <p:cNvSpPr/>
          <p:nvPr/>
        </p:nvSpPr>
        <p:spPr>
          <a:xfrm>
            <a:off x="-4469771" y="-4926720"/>
            <a:ext cx="9808535" cy="9808535"/>
          </a:xfrm>
          <a:custGeom>
            <a:avLst/>
            <a:gdLst/>
            <a:ahLst/>
            <a:cxnLst/>
            <a:rect l="l" t="t" r="r" b="b"/>
            <a:pathLst>
              <a:path w="9808535" h="9808535">
                <a:moveTo>
                  <a:pt x="0" y="0"/>
                </a:moveTo>
                <a:lnTo>
                  <a:pt x="9808535" y="0"/>
                </a:lnTo>
                <a:lnTo>
                  <a:pt x="9808535" y="9808535"/>
                </a:lnTo>
                <a:lnTo>
                  <a:pt x="0" y="9808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9"/>
            <a:stretch>
              <a:fillRect/>
            </a:stretch>
          </a:blipFill>
        </p:spPr>
      </p:sp>
      <p:sp>
        <p:nvSpPr>
          <p:cNvPr id="7" name="TextBox 7"/>
          <p:cNvSpPr txBox="1"/>
          <p:nvPr/>
        </p:nvSpPr>
        <p:spPr>
          <a:xfrm>
            <a:off x="1028700" y="2363995"/>
            <a:ext cx="15787448" cy="3019311"/>
          </a:xfrm>
          <a:prstGeom prst="rect">
            <a:avLst/>
          </a:prstGeom>
        </p:spPr>
        <p:txBody>
          <a:bodyPr lIns="0" tIns="0" rIns="0" bIns="0" rtlCol="0" anchor="t">
            <a:spAutoFit/>
          </a:bodyPr>
          <a:lstStyle/>
          <a:p>
            <a:pPr algn="ctr">
              <a:lnSpc>
                <a:spcPts val="12081"/>
              </a:lnSpc>
            </a:pPr>
            <a:r>
              <a:rPr lang="en-US" sz="8629" b="1">
                <a:solidFill>
                  <a:srgbClr val="FFFFFF"/>
                </a:solidFill>
                <a:latin typeface="Neue Machina Ultra-Bold"/>
                <a:ea typeface="Neue Machina Ultra-Bold"/>
                <a:cs typeface="Neue Machina Ultra-Bold"/>
                <a:sym typeface="Neue Machina Ultra-Bold"/>
              </a:rPr>
              <a:t>AI in Genomics and Personalized Medicine</a:t>
            </a:r>
          </a:p>
        </p:txBody>
      </p:sp>
      <p:sp>
        <p:nvSpPr>
          <p:cNvPr id="8" name="Freeform 8"/>
          <p:cNvSpPr/>
          <p:nvPr/>
        </p:nvSpPr>
        <p:spPr>
          <a:xfrm>
            <a:off x="12701348" y="5737143"/>
            <a:ext cx="8229600" cy="2983230"/>
          </a:xfrm>
          <a:custGeom>
            <a:avLst/>
            <a:gdLst/>
            <a:ahLst/>
            <a:cxnLst/>
            <a:rect l="l" t="t" r="r" b="b"/>
            <a:pathLst>
              <a:path w="8229600" h="2983230">
                <a:moveTo>
                  <a:pt x="0" y="0"/>
                </a:moveTo>
                <a:lnTo>
                  <a:pt x="8229600" y="0"/>
                </a:lnTo>
                <a:lnTo>
                  <a:pt x="8229600" y="2983230"/>
                </a:lnTo>
                <a:lnTo>
                  <a:pt x="0" y="2983230"/>
                </a:lnTo>
                <a:lnTo>
                  <a:pt x="0" y="0"/>
                </a:lnTo>
                <a:close/>
              </a:path>
            </a:pathLst>
          </a:custGeom>
          <a:blipFill>
            <a:blip r:embed="rId10"/>
            <a:stretch>
              <a:fillRect/>
            </a:stretch>
          </a:blipFill>
        </p:spPr>
      </p:sp>
      <p:sp>
        <p:nvSpPr>
          <p:cNvPr id="9" name="Freeform 9"/>
          <p:cNvSpPr/>
          <p:nvPr/>
        </p:nvSpPr>
        <p:spPr>
          <a:xfrm rot="1241206" flipH="1">
            <a:off x="15342381" y="-159256"/>
            <a:ext cx="3061563" cy="3234867"/>
          </a:xfrm>
          <a:custGeom>
            <a:avLst/>
            <a:gdLst/>
            <a:ahLst/>
            <a:cxnLst/>
            <a:rect l="l" t="t" r="r" b="b"/>
            <a:pathLst>
              <a:path w="3061563" h="3234867">
                <a:moveTo>
                  <a:pt x="3061564" y="0"/>
                </a:moveTo>
                <a:lnTo>
                  <a:pt x="0" y="0"/>
                </a:lnTo>
                <a:lnTo>
                  <a:pt x="0" y="3234867"/>
                </a:lnTo>
                <a:lnTo>
                  <a:pt x="3061564" y="3234867"/>
                </a:lnTo>
                <a:lnTo>
                  <a:pt x="3061564" y="0"/>
                </a:lnTo>
                <a:close/>
              </a:path>
            </a:pathLst>
          </a:custGeom>
          <a:blipFill>
            <a:blip r:embed="rId11">
              <a:alphaModFix amt="99000"/>
            </a:blip>
            <a:stretch>
              <a:fillRect r="-1037"/>
            </a:stretch>
          </a:blipFill>
        </p:spPr>
      </p:sp>
      <p:sp>
        <p:nvSpPr>
          <p:cNvPr id="10" name="Freeform 10"/>
          <p:cNvSpPr/>
          <p:nvPr/>
        </p:nvSpPr>
        <p:spPr>
          <a:xfrm rot="-3015745">
            <a:off x="-2327062" y="480587"/>
            <a:ext cx="9352541" cy="3010540"/>
          </a:xfrm>
          <a:custGeom>
            <a:avLst/>
            <a:gdLst/>
            <a:ahLst/>
            <a:cxnLst/>
            <a:rect l="l" t="t" r="r" b="b"/>
            <a:pathLst>
              <a:path w="9352541" h="3010540">
                <a:moveTo>
                  <a:pt x="0" y="0"/>
                </a:moveTo>
                <a:lnTo>
                  <a:pt x="9352542" y="0"/>
                </a:lnTo>
                <a:lnTo>
                  <a:pt x="9352542" y="3010540"/>
                </a:lnTo>
                <a:lnTo>
                  <a:pt x="0" y="30105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4314261" y="9487756"/>
            <a:ext cx="9352067" cy="439127"/>
          </a:xfrm>
          <a:prstGeom prst="rect">
            <a:avLst/>
          </a:prstGeom>
        </p:spPr>
        <p:txBody>
          <a:bodyPr lIns="0" tIns="0" rIns="0" bIns="0" rtlCol="0" anchor="t">
            <a:spAutoFit/>
          </a:bodyPr>
          <a:lstStyle/>
          <a:p>
            <a:pPr algn="ctr">
              <a:lnSpc>
                <a:spcPts val="3621"/>
              </a:lnSpc>
            </a:pPr>
            <a:r>
              <a:rPr lang="en-US" sz="2586">
                <a:solidFill>
                  <a:srgbClr val="FFFFFF"/>
                </a:solidFill>
                <a:latin typeface="Montserrat"/>
                <a:ea typeface="Montserrat"/>
                <a:cs typeface="Montserrat"/>
                <a:sym typeface="Montserrat"/>
              </a:rPr>
              <a:t>CPE161P-4_C1</a:t>
            </a:r>
          </a:p>
        </p:txBody>
      </p:sp>
      <p:sp>
        <p:nvSpPr>
          <p:cNvPr id="12" name="TextBox 12"/>
          <p:cNvSpPr txBox="1"/>
          <p:nvPr/>
        </p:nvSpPr>
        <p:spPr>
          <a:xfrm>
            <a:off x="4467967" y="6985382"/>
            <a:ext cx="9352067" cy="439127"/>
          </a:xfrm>
          <a:prstGeom prst="rect">
            <a:avLst/>
          </a:prstGeom>
        </p:spPr>
        <p:txBody>
          <a:bodyPr lIns="0" tIns="0" rIns="0" bIns="0" rtlCol="0" anchor="t">
            <a:spAutoFit/>
          </a:bodyPr>
          <a:lstStyle/>
          <a:p>
            <a:pPr algn="ctr">
              <a:lnSpc>
                <a:spcPts val="3621"/>
              </a:lnSpc>
            </a:pPr>
            <a:r>
              <a:rPr lang="en-US" sz="2586">
                <a:solidFill>
                  <a:srgbClr val="FFFFFF"/>
                </a:solidFill>
                <a:latin typeface="Montserrat"/>
                <a:ea typeface="Montserrat"/>
                <a:cs typeface="Montserrat"/>
                <a:sym typeface="Montserrat"/>
              </a:rPr>
              <a:t>Rod Geryk C. Navarro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7623" y="-826105"/>
            <a:ext cx="2292647" cy="2635226"/>
          </a:xfrm>
          <a:custGeom>
            <a:avLst/>
            <a:gdLst/>
            <a:ahLst/>
            <a:cxnLst/>
            <a:rect l="l" t="t" r="r" b="b"/>
            <a:pathLst>
              <a:path w="2292647" h="2635226">
                <a:moveTo>
                  <a:pt x="0" y="0"/>
                </a:moveTo>
                <a:lnTo>
                  <a:pt x="2292646" y="0"/>
                </a:lnTo>
                <a:lnTo>
                  <a:pt x="2292646" y="2635226"/>
                </a:lnTo>
                <a:lnTo>
                  <a:pt x="0" y="2635226"/>
                </a:lnTo>
                <a:lnTo>
                  <a:pt x="0" y="0"/>
                </a:lnTo>
                <a:close/>
              </a:path>
            </a:pathLst>
          </a:custGeom>
          <a:blipFill>
            <a:blip r:embed="rId8"/>
            <a:stretch>
              <a:fillRect/>
            </a:stretch>
          </a:blipFill>
        </p:spPr>
      </p:sp>
      <p:sp>
        <p:nvSpPr>
          <p:cNvPr id="6" name="Freeform 6"/>
          <p:cNvSpPr/>
          <p:nvPr/>
        </p:nvSpPr>
        <p:spPr>
          <a:xfrm rot="1953174">
            <a:off x="16540158" y="8254530"/>
            <a:ext cx="5153321" cy="3040459"/>
          </a:xfrm>
          <a:custGeom>
            <a:avLst/>
            <a:gdLst/>
            <a:ahLst/>
            <a:cxnLst/>
            <a:rect l="l" t="t" r="r" b="b"/>
            <a:pathLst>
              <a:path w="5153321" h="3040459">
                <a:moveTo>
                  <a:pt x="0" y="0"/>
                </a:moveTo>
                <a:lnTo>
                  <a:pt x="5153320" y="0"/>
                </a:lnTo>
                <a:lnTo>
                  <a:pt x="5153320" y="3040459"/>
                </a:lnTo>
                <a:lnTo>
                  <a:pt x="0" y="3040459"/>
                </a:lnTo>
                <a:lnTo>
                  <a:pt x="0" y="0"/>
                </a:lnTo>
                <a:close/>
              </a:path>
            </a:pathLst>
          </a:custGeom>
          <a:blipFill>
            <a:blip r:embed="rId9"/>
            <a:stretch>
              <a:fillRect/>
            </a:stretch>
          </a:blipFill>
        </p:spPr>
      </p:sp>
      <p:sp>
        <p:nvSpPr>
          <p:cNvPr id="7" name="Freeform 7"/>
          <p:cNvSpPr/>
          <p:nvPr/>
        </p:nvSpPr>
        <p:spPr>
          <a:xfrm>
            <a:off x="15931603" y="-826105"/>
            <a:ext cx="6888896" cy="7185289"/>
          </a:xfrm>
          <a:custGeom>
            <a:avLst/>
            <a:gdLst/>
            <a:ahLst/>
            <a:cxnLst/>
            <a:rect l="l" t="t" r="r" b="b"/>
            <a:pathLst>
              <a:path w="6888896" h="7185289">
                <a:moveTo>
                  <a:pt x="0" y="0"/>
                </a:moveTo>
                <a:lnTo>
                  <a:pt x="6888896" y="0"/>
                </a:lnTo>
                <a:lnTo>
                  <a:pt x="6888896" y="7185289"/>
                </a:lnTo>
                <a:lnTo>
                  <a:pt x="0" y="7185289"/>
                </a:lnTo>
                <a:lnTo>
                  <a:pt x="0" y="0"/>
                </a:lnTo>
                <a:close/>
              </a:path>
            </a:pathLst>
          </a:custGeom>
          <a:blipFill>
            <a:blip r:embed="rId10"/>
            <a:stretch>
              <a:fillRect/>
            </a:stretch>
          </a:blipFill>
        </p:spPr>
      </p:sp>
      <p:sp>
        <p:nvSpPr>
          <p:cNvPr id="8" name="TextBox 8"/>
          <p:cNvSpPr txBox="1"/>
          <p:nvPr/>
        </p:nvSpPr>
        <p:spPr>
          <a:xfrm>
            <a:off x="1543855" y="2228937"/>
            <a:ext cx="11884225" cy="6843526"/>
          </a:xfrm>
          <a:prstGeom prst="rect">
            <a:avLst/>
          </a:prstGeom>
        </p:spPr>
        <p:txBody>
          <a:bodyPr lIns="0" tIns="0" rIns="0" bIns="0" rtlCol="0" anchor="t">
            <a:spAutoFit/>
          </a:bodyPr>
          <a:lstStyle/>
          <a:p>
            <a:pPr algn="l">
              <a:lnSpc>
                <a:spcPts val="2877"/>
              </a:lnSpc>
            </a:pPr>
            <a:r>
              <a:rPr lang="en-US" sz="2055">
                <a:solidFill>
                  <a:srgbClr val="FFFFFF"/>
                </a:solidFill>
                <a:latin typeface="Montserrat"/>
                <a:ea typeface="Montserrat"/>
                <a:cs typeface="Montserrat"/>
                <a:sym typeface="Montserrat"/>
              </a:rPr>
              <a:t>https://us.sganalytics.com/blog/role-of-artificial-intelligence-machine-learning-in-genomics/</a:t>
            </a:r>
          </a:p>
          <a:p>
            <a:pPr algn="l">
              <a:lnSpc>
                <a:spcPts val="2877"/>
              </a:lnSpc>
            </a:pPr>
            <a:endParaRPr lang="en-US" sz="2055">
              <a:solidFill>
                <a:srgbClr val="FFFFFF"/>
              </a:solidFill>
              <a:latin typeface="Montserrat"/>
              <a:ea typeface="Montserrat"/>
              <a:cs typeface="Montserrat"/>
              <a:sym typeface="Montserrat"/>
            </a:endParaRPr>
          </a:p>
          <a:p>
            <a:pPr algn="l">
              <a:lnSpc>
                <a:spcPts val="2877"/>
              </a:lnSpc>
            </a:pPr>
            <a:r>
              <a:rPr lang="en-US" sz="2055">
                <a:solidFill>
                  <a:srgbClr val="FFFFFF"/>
                </a:solidFill>
                <a:latin typeface="Montserrat"/>
                <a:ea typeface="Montserrat"/>
                <a:cs typeface="Montserrat"/>
                <a:sym typeface="Montserrat"/>
              </a:rPr>
              <a:t>https://www.genengnews.com/insights/ai-transforms-genomic-data-into-actionable-insights/</a:t>
            </a:r>
          </a:p>
          <a:p>
            <a:pPr algn="l">
              <a:lnSpc>
                <a:spcPts val="2877"/>
              </a:lnSpc>
            </a:pPr>
            <a:endParaRPr lang="en-US" sz="2055">
              <a:solidFill>
                <a:srgbClr val="FFFFFF"/>
              </a:solidFill>
              <a:latin typeface="Montserrat"/>
              <a:ea typeface="Montserrat"/>
              <a:cs typeface="Montserrat"/>
              <a:sym typeface="Montserrat"/>
            </a:endParaRPr>
          </a:p>
          <a:p>
            <a:pPr algn="l">
              <a:lnSpc>
                <a:spcPts val="2877"/>
              </a:lnSpc>
            </a:pPr>
            <a:r>
              <a:rPr lang="en-US" sz="2055">
                <a:solidFill>
                  <a:srgbClr val="FFFFFF"/>
                </a:solidFill>
                <a:latin typeface="Montserrat"/>
                <a:ea typeface="Montserrat"/>
                <a:cs typeface="Montserrat"/>
                <a:sym typeface="Montserrat"/>
              </a:rPr>
              <a:t>https://pmc.ncbi.nlm.nih.gov/articles/PMC10617817/?utm_source=chatgpt.com</a:t>
            </a:r>
          </a:p>
          <a:p>
            <a:pPr algn="l">
              <a:lnSpc>
                <a:spcPts val="2877"/>
              </a:lnSpc>
            </a:pPr>
            <a:endParaRPr lang="en-US" sz="2055">
              <a:solidFill>
                <a:srgbClr val="FFFFFF"/>
              </a:solidFill>
              <a:latin typeface="Montserrat"/>
              <a:ea typeface="Montserrat"/>
              <a:cs typeface="Montserrat"/>
              <a:sym typeface="Montserrat"/>
            </a:endParaRPr>
          </a:p>
          <a:p>
            <a:pPr algn="l">
              <a:lnSpc>
                <a:spcPts val="2877"/>
              </a:lnSpc>
            </a:pPr>
            <a:r>
              <a:rPr lang="en-US" sz="2055">
                <a:solidFill>
                  <a:srgbClr val="FFFFFF"/>
                </a:solidFill>
                <a:latin typeface="Montserrat"/>
                <a:ea typeface="Montserrat"/>
                <a:cs typeface="Montserrat"/>
                <a:sym typeface="Montserrat"/>
              </a:rPr>
              <a:t>https://pmc.ncbi.nlm.nih.gov/articles/PMC7580505/?utm_source=chatgpt.com</a:t>
            </a:r>
          </a:p>
          <a:p>
            <a:pPr algn="l">
              <a:lnSpc>
                <a:spcPts val="2877"/>
              </a:lnSpc>
            </a:pPr>
            <a:endParaRPr lang="en-US" sz="2055">
              <a:solidFill>
                <a:srgbClr val="FFFFFF"/>
              </a:solidFill>
              <a:latin typeface="Montserrat"/>
              <a:ea typeface="Montserrat"/>
              <a:cs typeface="Montserrat"/>
              <a:sym typeface="Montserrat"/>
            </a:endParaRPr>
          </a:p>
          <a:p>
            <a:pPr algn="l">
              <a:lnSpc>
                <a:spcPts val="2877"/>
              </a:lnSpc>
            </a:pPr>
            <a:r>
              <a:rPr lang="en-US" sz="2055">
                <a:solidFill>
                  <a:srgbClr val="FFFFFF"/>
                </a:solidFill>
                <a:latin typeface="Montserrat"/>
                <a:ea typeface="Montserrat"/>
                <a:cs typeface="Montserrat"/>
                <a:sym typeface="Montserrat"/>
              </a:rPr>
              <a:t>https://www.news-medical.net/health/AI-Powered-Genomic-Analysis-Revolutionizing-the-Detection-of-Genetic-Mutations.aspx?utm_source=chatgpt.com</a:t>
            </a:r>
          </a:p>
          <a:p>
            <a:pPr algn="l">
              <a:lnSpc>
                <a:spcPts val="2877"/>
              </a:lnSpc>
            </a:pPr>
            <a:endParaRPr lang="en-US" sz="2055">
              <a:solidFill>
                <a:srgbClr val="FFFFFF"/>
              </a:solidFill>
              <a:latin typeface="Montserrat"/>
              <a:ea typeface="Montserrat"/>
              <a:cs typeface="Montserrat"/>
              <a:sym typeface="Montserrat"/>
            </a:endParaRPr>
          </a:p>
          <a:p>
            <a:pPr algn="l">
              <a:lnSpc>
                <a:spcPts val="2877"/>
              </a:lnSpc>
            </a:pPr>
            <a:r>
              <a:rPr lang="en-US" sz="2055">
                <a:solidFill>
                  <a:srgbClr val="FFFFFF"/>
                </a:solidFill>
                <a:latin typeface="Montserrat"/>
                <a:ea typeface="Montserrat"/>
                <a:cs typeface="Montserrat"/>
                <a:sym typeface="Montserrat"/>
              </a:rPr>
              <a:t>https://www.laboratoriosrubio.com/en/ai-personalized-medicine/?utm_source=chatgpt.com</a:t>
            </a:r>
          </a:p>
          <a:p>
            <a:pPr algn="l">
              <a:lnSpc>
                <a:spcPts val="2877"/>
              </a:lnSpc>
            </a:pPr>
            <a:endParaRPr lang="en-US" sz="2055">
              <a:solidFill>
                <a:srgbClr val="FFFFFF"/>
              </a:solidFill>
              <a:latin typeface="Montserrat"/>
              <a:ea typeface="Montserrat"/>
              <a:cs typeface="Montserrat"/>
              <a:sym typeface="Montserrat"/>
            </a:endParaRPr>
          </a:p>
          <a:p>
            <a:pPr algn="l">
              <a:lnSpc>
                <a:spcPts val="2877"/>
              </a:lnSpc>
            </a:pPr>
            <a:r>
              <a:rPr lang="en-US" sz="2055">
                <a:solidFill>
                  <a:srgbClr val="FFFFFF"/>
                </a:solidFill>
                <a:latin typeface="Montserrat"/>
                <a:ea typeface="Montserrat"/>
                <a:cs typeface="Montserrat"/>
                <a:sym typeface="Montserrat"/>
              </a:rPr>
              <a:t>https://youtu.be/NHszJiL-9pM?si=Z5uEWCLtTIDjPg1K</a:t>
            </a:r>
          </a:p>
          <a:p>
            <a:pPr algn="l">
              <a:lnSpc>
                <a:spcPts val="2877"/>
              </a:lnSpc>
            </a:pPr>
            <a:endParaRPr lang="en-US" sz="2055">
              <a:solidFill>
                <a:srgbClr val="FFFFFF"/>
              </a:solidFill>
              <a:latin typeface="Montserrat"/>
              <a:ea typeface="Montserrat"/>
              <a:cs typeface="Montserrat"/>
              <a:sym typeface="Montserrat"/>
            </a:endParaRPr>
          </a:p>
          <a:p>
            <a:pPr algn="l">
              <a:lnSpc>
                <a:spcPts val="2877"/>
              </a:lnSpc>
              <a:spcBef>
                <a:spcPct val="0"/>
              </a:spcBef>
            </a:pPr>
            <a:endParaRPr lang="en-US" sz="2055">
              <a:solidFill>
                <a:srgbClr val="FFFFFF"/>
              </a:solidFill>
              <a:latin typeface="Montserrat"/>
              <a:ea typeface="Montserrat"/>
              <a:cs typeface="Montserrat"/>
              <a:sym typeface="Montserrat"/>
            </a:endParaRPr>
          </a:p>
        </p:txBody>
      </p:sp>
      <p:sp>
        <p:nvSpPr>
          <p:cNvPr id="9" name="TextBox 9"/>
          <p:cNvSpPr txBox="1"/>
          <p:nvPr/>
        </p:nvSpPr>
        <p:spPr>
          <a:xfrm>
            <a:off x="3061156" y="728307"/>
            <a:ext cx="12327522" cy="873125"/>
          </a:xfrm>
          <a:prstGeom prst="rect">
            <a:avLst/>
          </a:prstGeom>
        </p:spPr>
        <p:txBody>
          <a:bodyPr lIns="0" tIns="0" rIns="0" bIns="0" rtlCol="0" anchor="t">
            <a:spAutoFit/>
          </a:bodyPr>
          <a:lstStyle/>
          <a:p>
            <a:pPr algn="l">
              <a:lnSpc>
                <a:spcPts val="7000"/>
              </a:lnSpc>
            </a:pPr>
            <a:r>
              <a:rPr lang="en-US" sz="5000" b="1">
                <a:solidFill>
                  <a:srgbClr val="FFFFFF"/>
                </a:solidFill>
                <a:latin typeface="Neue Machina Ultra-Bold"/>
                <a:ea typeface="Neue Machina Ultra-Bold"/>
                <a:cs typeface="Neue Machina Ultra-Bold"/>
                <a:sym typeface="Neue Machina Ultra-Bold"/>
              </a:rPr>
              <a:t>References: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72475" y="-288913"/>
            <a:ext cx="2292647" cy="2635226"/>
          </a:xfrm>
          <a:custGeom>
            <a:avLst/>
            <a:gdLst/>
            <a:ahLst/>
            <a:cxnLst/>
            <a:rect l="l" t="t" r="r" b="b"/>
            <a:pathLst>
              <a:path w="2292647" h="2635226">
                <a:moveTo>
                  <a:pt x="0" y="0"/>
                </a:moveTo>
                <a:lnTo>
                  <a:pt x="2292647" y="0"/>
                </a:lnTo>
                <a:lnTo>
                  <a:pt x="2292647" y="2635226"/>
                </a:lnTo>
                <a:lnTo>
                  <a:pt x="0" y="2635226"/>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5588703" y="1107389"/>
            <a:ext cx="6888896" cy="7185289"/>
          </a:xfrm>
          <a:custGeom>
            <a:avLst/>
            <a:gdLst/>
            <a:ahLst/>
            <a:cxnLst/>
            <a:rect l="l" t="t" r="r" b="b"/>
            <a:pathLst>
              <a:path w="6888896" h="7185289">
                <a:moveTo>
                  <a:pt x="0" y="0"/>
                </a:moveTo>
                <a:lnTo>
                  <a:pt x="6888896" y="0"/>
                </a:lnTo>
                <a:lnTo>
                  <a:pt x="6888896" y="7185289"/>
                </a:lnTo>
                <a:lnTo>
                  <a:pt x="0" y="7185289"/>
                </a:lnTo>
                <a:lnTo>
                  <a:pt x="0" y="0"/>
                </a:lnTo>
                <a:close/>
              </a:path>
            </a:pathLst>
          </a:custGeom>
          <a:blipFill>
            <a:blip r:embed="rId10"/>
            <a:stretch>
              <a:fillRect/>
            </a:stretch>
          </a:blipFill>
        </p:spPr>
      </p:sp>
      <p:sp>
        <p:nvSpPr>
          <p:cNvPr id="8" name="TextBox 8"/>
          <p:cNvSpPr txBox="1"/>
          <p:nvPr/>
        </p:nvSpPr>
        <p:spPr>
          <a:xfrm>
            <a:off x="2019831" y="358405"/>
            <a:ext cx="9796761" cy="1758950"/>
          </a:xfrm>
          <a:prstGeom prst="rect">
            <a:avLst/>
          </a:prstGeom>
        </p:spPr>
        <p:txBody>
          <a:bodyPr lIns="0" tIns="0" rIns="0" bIns="0" rtlCol="0" anchor="t">
            <a:spAutoFit/>
          </a:bodyPr>
          <a:lstStyle/>
          <a:p>
            <a:pPr algn="l">
              <a:lnSpc>
                <a:spcPts val="7000"/>
              </a:lnSpc>
            </a:pPr>
            <a:r>
              <a:rPr lang="en-US" sz="5000" b="1">
                <a:solidFill>
                  <a:srgbClr val="FFFFFF"/>
                </a:solidFill>
                <a:latin typeface="Neue Machina Ultra-Bold"/>
                <a:ea typeface="Neue Machina Ultra-Bold"/>
                <a:cs typeface="Neue Machina Ultra-Bold"/>
                <a:sym typeface="Neue Machina Ultra-Bold"/>
              </a:rPr>
              <a:t>Introduction </a:t>
            </a:r>
          </a:p>
          <a:p>
            <a:pPr algn="l">
              <a:lnSpc>
                <a:spcPts val="7000"/>
              </a:lnSpc>
            </a:pPr>
            <a:endParaRPr lang="en-US" sz="5000" b="1">
              <a:solidFill>
                <a:srgbClr val="FFFFFF"/>
              </a:solidFill>
              <a:latin typeface="Neue Machina Ultra-Bold"/>
              <a:ea typeface="Neue Machina Ultra-Bold"/>
              <a:cs typeface="Neue Machina Ultra-Bold"/>
              <a:sym typeface="Neue Machina Ultra-Bold"/>
            </a:endParaRPr>
          </a:p>
        </p:txBody>
      </p:sp>
      <p:sp>
        <p:nvSpPr>
          <p:cNvPr id="9" name="TextBox 9"/>
          <p:cNvSpPr txBox="1"/>
          <p:nvPr/>
        </p:nvSpPr>
        <p:spPr>
          <a:xfrm>
            <a:off x="2019831" y="1476363"/>
            <a:ext cx="12839648" cy="5468239"/>
          </a:xfrm>
          <a:prstGeom prst="rect">
            <a:avLst/>
          </a:prstGeom>
        </p:spPr>
        <p:txBody>
          <a:bodyPr lIns="0" tIns="0" rIns="0" bIns="0" rtlCol="0" anchor="t">
            <a:spAutoFit/>
          </a:bodyPr>
          <a:lstStyle/>
          <a:p>
            <a:pPr algn="just">
              <a:lnSpc>
                <a:spcPts val="3625"/>
              </a:lnSpc>
            </a:pPr>
            <a:r>
              <a:rPr lang="en-US" sz="2589">
                <a:solidFill>
                  <a:srgbClr val="FFFFFF"/>
                </a:solidFill>
                <a:latin typeface="Montserrat"/>
                <a:ea typeface="Montserrat"/>
                <a:cs typeface="Montserrat"/>
                <a:sym typeface="Montserrat"/>
              </a:rPr>
              <a:t>The crossroads of healthcare evolution, where genomics and Al unite to deliver personalized medicine through precise diagnostics and tailored treatments.</a:t>
            </a:r>
          </a:p>
          <a:p>
            <a:pPr algn="just">
              <a:lnSpc>
                <a:spcPts val="3625"/>
              </a:lnSpc>
            </a:pPr>
            <a:endParaRPr lang="en-US" sz="2589">
              <a:solidFill>
                <a:srgbClr val="FFFFFF"/>
              </a:solidFill>
              <a:latin typeface="Montserrat"/>
              <a:ea typeface="Montserrat"/>
              <a:cs typeface="Montserrat"/>
              <a:sym typeface="Montserrat"/>
            </a:endParaRPr>
          </a:p>
          <a:p>
            <a:pPr marL="559180" lvl="1" indent="-279590" algn="just">
              <a:lnSpc>
                <a:spcPts val="3625"/>
              </a:lnSpc>
              <a:buFont typeface="Arial"/>
              <a:buChar char="•"/>
            </a:pPr>
            <a:r>
              <a:rPr lang="en-US" sz="2589">
                <a:solidFill>
                  <a:srgbClr val="FFFFFF"/>
                </a:solidFill>
                <a:latin typeface="Montserrat"/>
                <a:ea typeface="Montserrat"/>
                <a:cs typeface="Montserrat"/>
                <a:sym typeface="Montserrat"/>
              </a:rPr>
              <a:t>Definition of Personalized Medicine: Tailoring medical treatment to individual characteristics, including genetic makeup, environment, and lifestyle.</a:t>
            </a:r>
          </a:p>
          <a:p>
            <a:pPr algn="just">
              <a:lnSpc>
                <a:spcPts val="3625"/>
              </a:lnSpc>
            </a:pPr>
            <a:endParaRPr lang="en-US" sz="2589">
              <a:solidFill>
                <a:srgbClr val="FFFFFF"/>
              </a:solidFill>
              <a:latin typeface="Montserrat"/>
              <a:ea typeface="Montserrat"/>
              <a:cs typeface="Montserrat"/>
              <a:sym typeface="Montserrat"/>
            </a:endParaRPr>
          </a:p>
          <a:p>
            <a:pPr marL="559180" lvl="1" indent="-279590" algn="just">
              <a:lnSpc>
                <a:spcPts val="3625"/>
              </a:lnSpc>
              <a:buFont typeface="Arial"/>
              <a:buChar char="•"/>
            </a:pPr>
            <a:r>
              <a:rPr lang="en-US" sz="2589">
                <a:solidFill>
                  <a:srgbClr val="FFFFFF"/>
                </a:solidFill>
                <a:latin typeface="Montserrat"/>
                <a:ea typeface="Montserrat"/>
                <a:cs typeface="Montserrat"/>
                <a:sym typeface="Montserrat"/>
              </a:rPr>
              <a:t>Role of AI: Processing extensive patient data to create personalized treatment plans.</a:t>
            </a:r>
          </a:p>
          <a:p>
            <a:pPr algn="just">
              <a:lnSpc>
                <a:spcPts val="3625"/>
              </a:lnSpc>
            </a:pPr>
            <a:endParaRPr lang="en-US" sz="2589">
              <a:solidFill>
                <a:srgbClr val="FFFFFF"/>
              </a:solidFill>
              <a:latin typeface="Montserrat"/>
              <a:ea typeface="Montserrat"/>
              <a:cs typeface="Montserrat"/>
              <a:sym typeface="Montserrat"/>
            </a:endParaRPr>
          </a:p>
          <a:p>
            <a:pPr algn="just">
              <a:lnSpc>
                <a:spcPts val="3625"/>
              </a:lnSpc>
              <a:spcBef>
                <a:spcPct val="0"/>
              </a:spcBef>
            </a:pPr>
            <a:endParaRPr lang="en-US" sz="2589">
              <a:solidFill>
                <a:srgbClr val="FFFFFF"/>
              </a:solidFill>
              <a:latin typeface="Montserrat"/>
              <a:ea typeface="Montserrat"/>
              <a:cs typeface="Montserrat"/>
              <a:sym typeface="Montserrat"/>
            </a:endParaRPr>
          </a:p>
        </p:txBody>
      </p:sp>
      <p:sp>
        <p:nvSpPr>
          <p:cNvPr id="10" name="Freeform 10"/>
          <p:cNvSpPr/>
          <p:nvPr/>
        </p:nvSpPr>
        <p:spPr>
          <a:xfrm>
            <a:off x="8439656" y="6015045"/>
            <a:ext cx="8619306" cy="3957116"/>
          </a:xfrm>
          <a:custGeom>
            <a:avLst/>
            <a:gdLst/>
            <a:ahLst/>
            <a:cxnLst/>
            <a:rect l="l" t="t" r="r" b="b"/>
            <a:pathLst>
              <a:path w="8619306" h="3957116">
                <a:moveTo>
                  <a:pt x="0" y="0"/>
                </a:moveTo>
                <a:lnTo>
                  <a:pt x="8619306" y="0"/>
                </a:lnTo>
                <a:lnTo>
                  <a:pt x="8619306" y="3957115"/>
                </a:lnTo>
                <a:lnTo>
                  <a:pt x="0" y="3957115"/>
                </a:lnTo>
                <a:lnTo>
                  <a:pt x="0" y="0"/>
                </a:lnTo>
                <a:close/>
              </a:path>
            </a:pathLst>
          </a:custGeom>
          <a:blipFill>
            <a:blip r:embed="rId11"/>
            <a:stretch>
              <a:fillRect t="-1648" b="-6171"/>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088158"/>
            <a:ext cx="9808535" cy="9808535"/>
          </a:xfrm>
          <a:custGeom>
            <a:avLst/>
            <a:gdLst/>
            <a:ahLst/>
            <a:cxnLst/>
            <a:rect l="l" t="t" r="r" b="b"/>
            <a:pathLst>
              <a:path w="9808535" h="9808535">
                <a:moveTo>
                  <a:pt x="0" y="0"/>
                </a:moveTo>
                <a:lnTo>
                  <a:pt x="9808534" y="0"/>
                </a:lnTo>
                <a:lnTo>
                  <a:pt x="9808534" y="9808534"/>
                </a:lnTo>
                <a:lnTo>
                  <a:pt x="0" y="9808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7623" y="1261416"/>
            <a:ext cx="2292647" cy="2635226"/>
          </a:xfrm>
          <a:custGeom>
            <a:avLst/>
            <a:gdLst/>
            <a:ahLst/>
            <a:cxnLst/>
            <a:rect l="l" t="t" r="r" b="b"/>
            <a:pathLst>
              <a:path w="2292647" h="2635226">
                <a:moveTo>
                  <a:pt x="0" y="0"/>
                </a:moveTo>
                <a:lnTo>
                  <a:pt x="2292646" y="0"/>
                </a:lnTo>
                <a:lnTo>
                  <a:pt x="2292646" y="2635227"/>
                </a:lnTo>
                <a:lnTo>
                  <a:pt x="0" y="2635227"/>
                </a:lnTo>
                <a:lnTo>
                  <a:pt x="0" y="0"/>
                </a:lnTo>
                <a:close/>
              </a:path>
            </a:pathLst>
          </a:custGeom>
          <a:blipFill>
            <a:blip r:embed="rId8"/>
            <a:stretch>
              <a:fillRect/>
            </a:stretch>
          </a:blipFill>
        </p:spPr>
      </p:sp>
      <p:sp>
        <p:nvSpPr>
          <p:cNvPr id="6" name="Freeform 6"/>
          <p:cNvSpPr/>
          <p:nvPr/>
        </p:nvSpPr>
        <p:spPr>
          <a:xfrm rot="1953174">
            <a:off x="-1410343" y="9300345"/>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4843552" y="0"/>
            <a:ext cx="6888896" cy="7185289"/>
          </a:xfrm>
          <a:custGeom>
            <a:avLst/>
            <a:gdLst/>
            <a:ahLst/>
            <a:cxnLst/>
            <a:rect l="l" t="t" r="r" b="b"/>
            <a:pathLst>
              <a:path w="6888896" h="7185289">
                <a:moveTo>
                  <a:pt x="0" y="0"/>
                </a:moveTo>
                <a:lnTo>
                  <a:pt x="6888896" y="0"/>
                </a:lnTo>
                <a:lnTo>
                  <a:pt x="6888896" y="7185289"/>
                </a:lnTo>
                <a:lnTo>
                  <a:pt x="0" y="7185289"/>
                </a:lnTo>
                <a:lnTo>
                  <a:pt x="0" y="0"/>
                </a:lnTo>
                <a:close/>
              </a:path>
            </a:pathLst>
          </a:custGeom>
          <a:blipFill>
            <a:blip r:embed="rId10"/>
            <a:stretch>
              <a:fillRect/>
            </a:stretch>
          </a:blipFill>
        </p:spPr>
      </p:sp>
      <p:sp>
        <p:nvSpPr>
          <p:cNvPr id="8" name="Freeform 8"/>
          <p:cNvSpPr/>
          <p:nvPr/>
        </p:nvSpPr>
        <p:spPr>
          <a:xfrm>
            <a:off x="2517381" y="312599"/>
            <a:ext cx="13794024" cy="7282566"/>
          </a:xfrm>
          <a:custGeom>
            <a:avLst/>
            <a:gdLst/>
            <a:ahLst/>
            <a:cxnLst/>
            <a:rect l="l" t="t" r="r" b="b"/>
            <a:pathLst>
              <a:path w="13794024" h="7282566">
                <a:moveTo>
                  <a:pt x="0" y="0"/>
                </a:moveTo>
                <a:lnTo>
                  <a:pt x="13794024" y="0"/>
                </a:lnTo>
                <a:lnTo>
                  <a:pt x="13794024" y="7282566"/>
                </a:lnTo>
                <a:lnTo>
                  <a:pt x="0" y="7282566"/>
                </a:lnTo>
                <a:lnTo>
                  <a:pt x="0" y="0"/>
                </a:lnTo>
                <a:close/>
              </a:path>
            </a:pathLst>
          </a:custGeom>
          <a:blipFill>
            <a:blip r:embed="rId11"/>
            <a:stretch>
              <a:fillRect t="-1571"/>
            </a:stretch>
          </a:blipFill>
        </p:spPr>
      </p:sp>
      <p:sp>
        <p:nvSpPr>
          <p:cNvPr id="9" name="TextBox 9"/>
          <p:cNvSpPr txBox="1"/>
          <p:nvPr/>
        </p:nvSpPr>
        <p:spPr>
          <a:xfrm>
            <a:off x="2219491" y="8105111"/>
            <a:ext cx="15039809" cy="1353527"/>
          </a:xfrm>
          <a:prstGeom prst="rect">
            <a:avLst/>
          </a:prstGeom>
        </p:spPr>
        <p:txBody>
          <a:bodyPr lIns="0" tIns="0" rIns="0" bIns="0" rtlCol="0" anchor="t">
            <a:spAutoFit/>
          </a:bodyPr>
          <a:lstStyle/>
          <a:p>
            <a:pPr algn="just">
              <a:lnSpc>
                <a:spcPts val="3621"/>
              </a:lnSpc>
            </a:pPr>
            <a:r>
              <a:rPr lang="en-US" sz="2586" b="1">
                <a:solidFill>
                  <a:srgbClr val="FFFFFF"/>
                </a:solidFill>
                <a:latin typeface="Montserrat Bold"/>
                <a:ea typeface="Montserrat Bold"/>
                <a:cs typeface="Montserrat Bold"/>
                <a:sym typeface="Montserrat Bold"/>
              </a:rPr>
              <a:t>Precision medicine is a revolutionary approach to healthcare that tailors medical treatment and interventions to individual patients based on their unique genetic makeup, environmental factors, lifestyle choices, and other relevant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088158"/>
            <a:ext cx="9808535" cy="9808535"/>
          </a:xfrm>
          <a:custGeom>
            <a:avLst/>
            <a:gdLst/>
            <a:ahLst/>
            <a:cxnLst/>
            <a:rect l="l" t="t" r="r" b="b"/>
            <a:pathLst>
              <a:path w="9808535" h="9808535">
                <a:moveTo>
                  <a:pt x="0" y="0"/>
                </a:moveTo>
                <a:lnTo>
                  <a:pt x="9808534" y="0"/>
                </a:lnTo>
                <a:lnTo>
                  <a:pt x="9808534" y="9808534"/>
                </a:lnTo>
                <a:lnTo>
                  <a:pt x="0" y="9808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038522"/>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7623" y="-626428"/>
            <a:ext cx="2292647" cy="2635226"/>
          </a:xfrm>
          <a:custGeom>
            <a:avLst/>
            <a:gdLst/>
            <a:ahLst/>
            <a:cxnLst/>
            <a:rect l="l" t="t" r="r" b="b"/>
            <a:pathLst>
              <a:path w="2292647" h="2635226">
                <a:moveTo>
                  <a:pt x="0" y="0"/>
                </a:moveTo>
                <a:lnTo>
                  <a:pt x="2292646" y="0"/>
                </a:lnTo>
                <a:lnTo>
                  <a:pt x="2292646" y="2635226"/>
                </a:lnTo>
                <a:lnTo>
                  <a:pt x="0" y="2635226"/>
                </a:lnTo>
                <a:lnTo>
                  <a:pt x="0" y="0"/>
                </a:lnTo>
                <a:close/>
              </a:path>
            </a:pathLst>
          </a:custGeom>
          <a:blipFill>
            <a:blip r:embed="rId8"/>
            <a:stretch>
              <a:fillRect/>
            </a:stretch>
          </a:blipFill>
        </p:spPr>
      </p:sp>
      <p:sp>
        <p:nvSpPr>
          <p:cNvPr id="6" name="Freeform 6"/>
          <p:cNvSpPr/>
          <p:nvPr/>
        </p:nvSpPr>
        <p:spPr>
          <a:xfrm rot="1953174">
            <a:off x="-803392" y="8537813"/>
            <a:ext cx="5153321" cy="3040459"/>
          </a:xfrm>
          <a:custGeom>
            <a:avLst/>
            <a:gdLst/>
            <a:ahLst/>
            <a:cxnLst/>
            <a:rect l="l" t="t" r="r" b="b"/>
            <a:pathLst>
              <a:path w="5153321" h="3040459">
                <a:moveTo>
                  <a:pt x="0" y="0"/>
                </a:moveTo>
                <a:lnTo>
                  <a:pt x="5153321" y="0"/>
                </a:lnTo>
                <a:lnTo>
                  <a:pt x="5153321" y="3040459"/>
                </a:lnTo>
                <a:lnTo>
                  <a:pt x="0" y="3040459"/>
                </a:lnTo>
                <a:lnTo>
                  <a:pt x="0" y="0"/>
                </a:lnTo>
                <a:close/>
              </a:path>
            </a:pathLst>
          </a:custGeom>
          <a:blipFill>
            <a:blip r:embed="rId9"/>
            <a:stretch>
              <a:fillRect/>
            </a:stretch>
          </a:blipFill>
        </p:spPr>
      </p:sp>
      <p:sp>
        <p:nvSpPr>
          <p:cNvPr id="7" name="Freeform 7"/>
          <p:cNvSpPr/>
          <p:nvPr/>
        </p:nvSpPr>
        <p:spPr>
          <a:xfrm>
            <a:off x="16266408" y="-4261222"/>
            <a:ext cx="6888896" cy="7185289"/>
          </a:xfrm>
          <a:custGeom>
            <a:avLst/>
            <a:gdLst/>
            <a:ahLst/>
            <a:cxnLst/>
            <a:rect l="l" t="t" r="r" b="b"/>
            <a:pathLst>
              <a:path w="6888896" h="7185289">
                <a:moveTo>
                  <a:pt x="0" y="0"/>
                </a:moveTo>
                <a:lnTo>
                  <a:pt x="6888896" y="0"/>
                </a:lnTo>
                <a:lnTo>
                  <a:pt x="6888896" y="7185290"/>
                </a:lnTo>
                <a:lnTo>
                  <a:pt x="0" y="7185290"/>
                </a:lnTo>
                <a:lnTo>
                  <a:pt x="0" y="0"/>
                </a:lnTo>
                <a:close/>
              </a:path>
            </a:pathLst>
          </a:custGeom>
          <a:blipFill>
            <a:blip r:embed="rId10"/>
            <a:stretch>
              <a:fillRect/>
            </a:stretch>
          </a:blipFill>
        </p:spPr>
      </p:sp>
      <p:sp>
        <p:nvSpPr>
          <p:cNvPr id="8" name="TextBox 8"/>
          <p:cNvSpPr txBox="1"/>
          <p:nvPr/>
        </p:nvSpPr>
        <p:spPr>
          <a:xfrm>
            <a:off x="1275040" y="1309092"/>
            <a:ext cx="15984260" cy="3182327"/>
          </a:xfrm>
          <a:prstGeom prst="rect">
            <a:avLst/>
          </a:prstGeom>
        </p:spPr>
        <p:txBody>
          <a:bodyPr lIns="0" tIns="0" rIns="0" bIns="0" rtlCol="0" anchor="t">
            <a:spAutoFit/>
          </a:bodyPr>
          <a:lstStyle/>
          <a:p>
            <a:pPr marL="558436" lvl="1" indent="-279218" algn="just">
              <a:lnSpc>
                <a:spcPts val="3621"/>
              </a:lnSpc>
              <a:buFont typeface="Arial"/>
              <a:buChar char="•"/>
            </a:pPr>
            <a:r>
              <a:rPr lang="en-US" sz="2586" b="1">
                <a:solidFill>
                  <a:srgbClr val="FFFFFF"/>
                </a:solidFill>
                <a:latin typeface="Montserrat Bold"/>
                <a:ea typeface="Montserrat Bold"/>
                <a:cs typeface="Montserrat Bold"/>
                <a:sym typeface="Montserrat Bold"/>
              </a:rPr>
              <a:t>By leveraging the power of genomics and Al, precision medicine aims to improve diagnostic accuracy, treatment effectiveness, and overall patient outcomes.</a:t>
            </a:r>
          </a:p>
          <a:p>
            <a:pPr algn="just">
              <a:lnSpc>
                <a:spcPts val="3621"/>
              </a:lnSpc>
            </a:pPr>
            <a:endParaRPr lang="en-US" sz="2586" b="1">
              <a:solidFill>
                <a:srgbClr val="FFFFFF"/>
              </a:solidFill>
              <a:latin typeface="Montserrat Bold"/>
              <a:ea typeface="Montserrat Bold"/>
              <a:cs typeface="Montserrat Bold"/>
              <a:sym typeface="Montserrat Bold"/>
            </a:endParaRPr>
          </a:p>
          <a:p>
            <a:pPr marL="558436" lvl="1" indent="-279218" algn="just">
              <a:lnSpc>
                <a:spcPts val="3621"/>
              </a:lnSpc>
              <a:buFont typeface="Arial"/>
              <a:buChar char="•"/>
            </a:pPr>
            <a:r>
              <a:rPr lang="en-US" sz="2586" b="1">
                <a:solidFill>
                  <a:srgbClr val="FFFFFF"/>
                </a:solidFill>
                <a:latin typeface="Montserrat Bold"/>
                <a:ea typeface="Montserrat Bold"/>
                <a:cs typeface="Montserrat Bold"/>
                <a:sym typeface="Montserrat Bold"/>
              </a:rPr>
              <a:t>This comprehensive exploration delves into the intricate interplay between genomics and Al in enabling personalized healthcare, highlighting their applications, challenges, ethical considerations, and potential, future developments.</a:t>
            </a:r>
          </a:p>
          <a:p>
            <a:pPr algn="just">
              <a:lnSpc>
                <a:spcPts val="3621"/>
              </a:lnSpc>
            </a:pPr>
            <a:endParaRPr lang="en-US" sz="2586" b="1">
              <a:solidFill>
                <a:srgbClr val="FFFFFF"/>
              </a:solidFill>
              <a:latin typeface="Montserrat Bold"/>
              <a:ea typeface="Montserrat Bold"/>
              <a:cs typeface="Montserrat Bold"/>
              <a:sym typeface="Montserrat Bold"/>
            </a:endParaRPr>
          </a:p>
        </p:txBody>
      </p:sp>
      <p:sp>
        <p:nvSpPr>
          <p:cNvPr id="9" name="Freeform 9"/>
          <p:cNvSpPr/>
          <p:nvPr/>
        </p:nvSpPr>
        <p:spPr>
          <a:xfrm>
            <a:off x="4464434" y="4720376"/>
            <a:ext cx="9791006" cy="4767516"/>
          </a:xfrm>
          <a:custGeom>
            <a:avLst/>
            <a:gdLst/>
            <a:ahLst/>
            <a:cxnLst/>
            <a:rect l="l" t="t" r="r" b="b"/>
            <a:pathLst>
              <a:path w="9791006" h="4767516">
                <a:moveTo>
                  <a:pt x="0" y="0"/>
                </a:moveTo>
                <a:lnTo>
                  <a:pt x="9791006" y="0"/>
                </a:lnTo>
                <a:lnTo>
                  <a:pt x="9791006" y="4767516"/>
                </a:lnTo>
                <a:lnTo>
                  <a:pt x="0" y="4767516"/>
                </a:lnTo>
                <a:lnTo>
                  <a:pt x="0" y="0"/>
                </a:lnTo>
                <a:close/>
              </a:path>
            </a:pathLst>
          </a:custGeom>
          <a:blipFill>
            <a:blip r:embed="rId11"/>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4151792" y="-4760226"/>
            <a:ext cx="9808535" cy="9808535"/>
          </a:xfrm>
          <a:custGeom>
            <a:avLst/>
            <a:gdLst/>
            <a:ahLst/>
            <a:cxnLst/>
            <a:rect l="l" t="t" r="r" b="b"/>
            <a:pathLst>
              <a:path w="9808535" h="9808535">
                <a:moveTo>
                  <a:pt x="0" y="0"/>
                </a:moveTo>
                <a:lnTo>
                  <a:pt x="9808534" y="0"/>
                </a:lnTo>
                <a:lnTo>
                  <a:pt x="9808534" y="9808534"/>
                </a:lnTo>
                <a:lnTo>
                  <a:pt x="0" y="9808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87203" y="-2467644"/>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19109" y="-408636"/>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357169" y="9031623"/>
            <a:ext cx="5153321" cy="3040459"/>
          </a:xfrm>
          <a:custGeom>
            <a:avLst/>
            <a:gdLst/>
            <a:ahLst/>
            <a:cxnLst/>
            <a:rect l="l" t="t" r="r" b="b"/>
            <a:pathLst>
              <a:path w="5153321" h="3040459">
                <a:moveTo>
                  <a:pt x="0" y="0"/>
                </a:moveTo>
                <a:lnTo>
                  <a:pt x="5153320" y="0"/>
                </a:lnTo>
                <a:lnTo>
                  <a:pt x="5153320" y="3040460"/>
                </a:lnTo>
                <a:lnTo>
                  <a:pt x="0" y="3040460"/>
                </a:lnTo>
                <a:lnTo>
                  <a:pt x="0" y="0"/>
                </a:lnTo>
                <a:close/>
              </a:path>
            </a:pathLst>
          </a:custGeom>
          <a:blipFill>
            <a:blip r:embed="rId9"/>
            <a:stretch>
              <a:fillRect/>
            </a:stretch>
          </a:blipFill>
        </p:spPr>
      </p:sp>
      <p:sp>
        <p:nvSpPr>
          <p:cNvPr id="7" name="Freeform 7"/>
          <p:cNvSpPr/>
          <p:nvPr/>
        </p:nvSpPr>
        <p:spPr>
          <a:xfrm>
            <a:off x="16136798" y="1283475"/>
            <a:ext cx="6888896" cy="7185289"/>
          </a:xfrm>
          <a:custGeom>
            <a:avLst/>
            <a:gdLst/>
            <a:ahLst/>
            <a:cxnLst/>
            <a:rect l="l" t="t" r="r" b="b"/>
            <a:pathLst>
              <a:path w="6888896" h="7185289">
                <a:moveTo>
                  <a:pt x="0" y="0"/>
                </a:moveTo>
                <a:lnTo>
                  <a:pt x="6888896" y="0"/>
                </a:lnTo>
                <a:lnTo>
                  <a:pt x="6888896" y="7185289"/>
                </a:lnTo>
                <a:lnTo>
                  <a:pt x="0" y="7185289"/>
                </a:lnTo>
                <a:lnTo>
                  <a:pt x="0" y="0"/>
                </a:lnTo>
                <a:close/>
              </a:path>
            </a:pathLst>
          </a:custGeom>
          <a:blipFill>
            <a:blip r:embed="rId10"/>
            <a:stretch>
              <a:fillRect/>
            </a:stretch>
          </a:blipFill>
        </p:spPr>
      </p:sp>
      <p:sp>
        <p:nvSpPr>
          <p:cNvPr id="8" name="Freeform 8"/>
          <p:cNvSpPr/>
          <p:nvPr/>
        </p:nvSpPr>
        <p:spPr>
          <a:xfrm>
            <a:off x="6974524" y="5143500"/>
            <a:ext cx="2917511" cy="2913864"/>
          </a:xfrm>
          <a:custGeom>
            <a:avLst/>
            <a:gdLst/>
            <a:ahLst/>
            <a:cxnLst/>
            <a:rect l="l" t="t" r="r" b="b"/>
            <a:pathLst>
              <a:path w="2917511" h="2913864">
                <a:moveTo>
                  <a:pt x="0" y="0"/>
                </a:moveTo>
                <a:lnTo>
                  <a:pt x="2917511" y="0"/>
                </a:lnTo>
                <a:lnTo>
                  <a:pt x="2917511" y="2913864"/>
                </a:lnTo>
                <a:lnTo>
                  <a:pt x="0" y="2913864"/>
                </a:lnTo>
                <a:lnTo>
                  <a:pt x="0" y="0"/>
                </a:lnTo>
                <a:close/>
              </a:path>
            </a:pathLst>
          </a:custGeom>
          <a:blipFill>
            <a:blip r:embed="rId11"/>
            <a:stretch>
              <a:fillRect/>
            </a:stretch>
          </a:blipFill>
        </p:spPr>
      </p:sp>
      <p:sp>
        <p:nvSpPr>
          <p:cNvPr id="9" name="Freeform 9"/>
          <p:cNvSpPr/>
          <p:nvPr/>
        </p:nvSpPr>
        <p:spPr>
          <a:xfrm>
            <a:off x="5223245" y="3592645"/>
            <a:ext cx="6420069" cy="6420069"/>
          </a:xfrm>
          <a:custGeom>
            <a:avLst/>
            <a:gdLst/>
            <a:ahLst/>
            <a:cxnLst/>
            <a:rect l="l" t="t" r="r" b="b"/>
            <a:pathLst>
              <a:path w="6420069" h="6420069">
                <a:moveTo>
                  <a:pt x="0" y="0"/>
                </a:moveTo>
                <a:lnTo>
                  <a:pt x="6420069" y="0"/>
                </a:lnTo>
                <a:lnTo>
                  <a:pt x="6420069" y="6420069"/>
                </a:lnTo>
                <a:lnTo>
                  <a:pt x="0" y="64200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a:grpSpLocks noChangeAspect="1"/>
          </p:cNvGrpSpPr>
          <p:nvPr/>
        </p:nvGrpSpPr>
        <p:grpSpPr>
          <a:xfrm>
            <a:off x="5932967" y="4084035"/>
            <a:ext cx="5032793" cy="5032793"/>
            <a:chOff x="0" y="0"/>
            <a:chExt cx="6355080" cy="6355080"/>
          </a:xfrm>
        </p:grpSpPr>
        <p:sp>
          <p:nvSpPr>
            <p:cNvPr id="11" name="Freeform 1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12" name="Freeform 12"/>
          <p:cNvSpPr/>
          <p:nvPr/>
        </p:nvSpPr>
        <p:spPr>
          <a:xfrm>
            <a:off x="11900756" y="6151926"/>
            <a:ext cx="3778842" cy="1346212"/>
          </a:xfrm>
          <a:custGeom>
            <a:avLst/>
            <a:gdLst/>
            <a:ahLst/>
            <a:cxnLst/>
            <a:rect l="l" t="t" r="r" b="b"/>
            <a:pathLst>
              <a:path w="3778842" h="1346212">
                <a:moveTo>
                  <a:pt x="0" y="0"/>
                </a:moveTo>
                <a:lnTo>
                  <a:pt x="3778842" y="0"/>
                </a:lnTo>
                <a:lnTo>
                  <a:pt x="3778842" y="1346212"/>
                </a:lnTo>
                <a:lnTo>
                  <a:pt x="0" y="13462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1958466" y="8231699"/>
            <a:ext cx="3216307" cy="1145809"/>
          </a:xfrm>
          <a:custGeom>
            <a:avLst/>
            <a:gdLst/>
            <a:ahLst/>
            <a:cxnLst/>
            <a:rect l="l" t="t" r="r" b="b"/>
            <a:pathLst>
              <a:path w="3216307" h="1145809">
                <a:moveTo>
                  <a:pt x="0" y="0"/>
                </a:moveTo>
                <a:lnTo>
                  <a:pt x="3216307" y="0"/>
                </a:lnTo>
                <a:lnTo>
                  <a:pt x="3216307" y="1145810"/>
                </a:lnTo>
                <a:lnTo>
                  <a:pt x="0" y="11458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1238421" y="3019740"/>
            <a:ext cx="3216307" cy="1145809"/>
          </a:xfrm>
          <a:custGeom>
            <a:avLst/>
            <a:gdLst/>
            <a:ahLst/>
            <a:cxnLst/>
            <a:rect l="l" t="t" r="r" b="b"/>
            <a:pathLst>
              <a:path w="3216307" h="1145809">
                <a:moveTo>
                  <a:pt x="0" y="0"/>
                </a:moveTo>
                <a:lnTo>
                  <a:pt x="3216307" y="0"/>
                </a:lnTo>
                <a:lnTo>
                  <a:pt x="3216307" y="1145809"/>
                </a:lnTo>
                <a:lnTo>
                  <a:pt x="0" y="11458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1799513" y="4529867"/>
            <a:ext cx="3216307" cy="1145809"/>
          </a:xfrm>
          <a:custGeom>
            <a:avLst/>
            <a:gdLst/>
            <a:ahLst/>
            <a:cxnLst/>
            <a:rect l="l" t="t" r="r" b="b"/>
            <a:pathLst>
              <a:path w="3216307" h="1145809">
                <a:moveTo>
                  <a:pt x="0" y="0"/>
                </a:moveTo>
                <a:lnTo>
                  <a:pt x="3216307" y="0"/>
                </a:lnTo>
                <a:lnTo>
                  <a:pt x="3216307" y="1145809"/>
                </a:lnTo>
                <a:lnTo>
                  <a:pt x="0" y="11458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a:off x="6974524" y="5498252"/>
            <a:ext cx="2828551" cy="2137146"/>
          </a:xfrm>
          <a:custGeom>
            <a:avLst/>
            <a:gdLst/>
            <a:ahLst/>
            <a:cxnLst/>
            <a:rect l="l" t="t" r="r" b="b"/>
            <a:pathLst>
              <a:path w="2828551" h="2137146">
                <a:moveTo>
                  <a:pt x="0" y="0"/>
                </a:moveTo>
                <a:lnTo>
                  <a:pt x="2828551" y="0"/>
                </a:lnTo>
                <a:lnTo>
                  <a:pt x="2828551" y="2137146"/>
                </a:lnTo>
                <a:lnTo>
                  <a:pt x="0" y="2137146"/>
                </a:lnTo>
                <a:lnTo>
                  <a:pt x="0" y="0"/>
                </a:lnTo>
                <a:close/>
              </a:path>
            </a:pathLst>
          </a:custGeom>
          <a:blipFill>
            <a:blip r:embed="rId14"/>
            <a:stretch>
              <a:fillRect l="-6684" t="-31" r="-6684"/>
            </a:stretch>
          </a:blipFill>
        </p:spPr>
      </p:sp>
      <p:sp>
        <p:nvSpPr>
          <p:cNvPr id="17" name="TextBox 17"/>
          <p:cNvSpPr txBox="1"/>
          <p:nvPr/>
        </p:nvSpPr>
        <p:spPr>
          <a:xfrm>
            <a:off x="2509659" y="914400"/>
            <a:ext cx="14374924" cy="873125"/>
          </a:xfrm>
          <a:prstGeom prst="rect">
            <a:avLst/>
          </a:prstGeom>
        </p:spPr>
        <p:txBody>
          <a:bodyPr lIns="0" tIns="0" rIns="0" bIns="0" rtlCol="0" anchor="t">
            <a:spAutoFit/>
          </a:bodyPr>
          <a:lstStyle/>
          <a:p>
            <a:pPr algn="l">
              <a:lnSpc>
                <a:spcPts val="7000"/>
              </a:lnSpc>
            </a:pPr>
            <a:r>
              <a:rPr lang="en-US" sz="5000" b="1">
                <a:solidFill>
                  <a:srgbClr val="FFFFFF"/>
                </a:solidFill>
                <a:latin typeface="Neue Machina Ultra-Bold"/>
                <a:ea typeface="Neue Machina Ultra-Bold"/>
                <a:cs typeface="Neue Machina Ultra-Bold"/>
                <a:sym typeface="Neue Machina Ultra-Bold"/>
              </a:rPr>
              <a:t>AI in Drug Discovery and Development</a:t>
            </a:r>
          </a:p>
        </p:txBody>
      </p:sp>
      <p:sp>
        <p:nvSpPr>
          <p:cNvPr id="18" name="TextBox 18"/>
          <p:cNvSpPr txBox="1"/>
          <p:nvPr/>
        </p:nvSpPr>
        <p:spPr>
          <a:xfrm>
            <a:off x="7898440" y="7023"/>
            <a:ext cx="2853714" cy="413870"/>
          </a:xfrm>
          <a:prstGeom prst="rect">
            <a:avLst/>
          </a:prstGeom>
        </p:spPr>
        <p:txBody>
          <a:bodyPr lIns="0" tIns="0" rIns="0" bIns="0" rtlCol="0" anchor="t">
            <a:spAutoFit/>
          </a:bodyPr>
          <a:lstStyle/>
          <a:p>
            <a:pPr algn="ctr">
              <a:lnSpc>
                <a:spcPts val="3438"/>
              </a:lnSpc>
              <a:spcBef>
                <a:spcPct val="0"/>
              </a:spcBef>
            </a:pPr>
            <a:r>
              <a:rPr lang="en-US" sz="2455" b="1">
                <a:solidFill>
                  <a:srgbClr val="01204C"/>
                </a:solidFill>
                <a:latin typeface="Montserrat Medium"/>
                <a:ea typeface="Montserrat Medium"/>
                <a:cs typeface="Montserrat Medium"/>
                <a:sym typeface="Montserrat Medium"/>
              </a:rPr>
              <a:t>Product 2</a:t>
            </a:r>
          </a:p>
        </p:txBody>
      </p:sp>
      <p:sp>
        <p:nvSpPr>
          <p:cNvPr id="19" name="TextBox 19"/>
          <p:cNvSpPr txBox="1"/>
          <p:nvPr/>
        </p:nvSpPr>
        <p:spPr>
          <a:xfrm>
            <a:off x="12139763" y="6398773"/>
            <a:ext cx="3092720" cy="1071730"/>
          </a:xfrm>
          <a:prstGeom prst="rect">
            <a:avLst/>
          </a:prstGeom>
        </p:spPr>
        <p:txBody>
          <a:bodyPr lIns="0" tIns="0" rIns="0" bIns="0" rtlCol="0" anchor="t">
            <a:spAutoFit/>
          </a:bodyPr>
          <a:lstStyle/>
          <a:p>
            <a:pPr algn="ctr">
              <a:lnSpc>
                <a:spcPts val="2878"/>
              </a:lnSpc>
              <a:spcBef>
                <a:spcPct val="0"/>
              </a:spcBef>
            </a:pPr>
            <a:r>
              <a:rPr lang="en-US" sz="2055" b="1">
                <a:solidFill>
                  <a:srgbClr val="01204C"/>
                </a:solidFill>
                <a:latin typeface="Montserrat Medium"/>
                <a:ea typeface="Montserrat Medium"/>
                <a:cs typeface="Montserrat Medium"/>
                <a:sym typeface="Montserrat Medium"/>
              </a:rPr>
              <a:t>Case studies of AI in pharmaceutical research</a:t>
            </a:r>
          </a:p>
        </p:txBody>
      </p:sp>
      <p:sp>
        <p:nvSpPr>
          <p:cNvPr id="20" name="TextBox 20"/>
          <p:cNvSpPr txBox="1"/>
          <p:nvPr/>
        </p:nvSpPr>
        <p:spPr>
          <a:xfrm>
            <a:off x="12139763" y="8430664"/>
            <a:ext cx="2853714" cy="709780"/>
          </a:xfrm>
          <a:prstGeom prst="rect">
            <a:avLst/>
          </a:prstGeom>
        </p:spPr>
        <p:txBody>
          <a:bodyPr lIns="0" tIns="0" rIns="0" bIns="0" rtlCol="0" anchor="t">
            <a:spAutoFit/>
          </a:bodyPr>
          <a:lstStyle/>
          <a:p>
            <a:pPr algn="ctr">
              <a:lnSpc>
                <a:spcPts val="2878"/>
              </a:lnSpc>
              <a:spcBef>
                <a:spcPct val="0"/>
              </a:spcBef>
            </a:pPr>
            <a:r>
              <a:rPr lang="en-US" sz="2055" b="1">
                <a:solidFill>
                  <a:srgbClr val="01204C"/>
                </a:solidFill>
                <a:latin typeface="Montserrat Medium"/>
                <a:ea typeface="Montserrat Medium"/>
                <a:cs typeface="Montserrat Medium"/>
                <a:sym typeface="Montserrat Medium"/>
              </a:rPr>
              <a:t>Human AI collaboration</a:t>
            </a:r>
          </a:p>
        </p:txBody>
      </p:sp>
      <p:sp>
        <p:nvSpPr>
          <p:cNvPr id="21" name="TextBox 21"/>
          <p:cNvSpPr txBox="1"/>
          <p:nvPr/>
        </p:nvSpPr>
        <p:spPr>
          <a:xfrm>
            <a:off x="11419718" y="3260036"/>
            <a:ext cx="2831370" cy="704521"/>
          </a:xfrm>
          <a:prstGeom prst="rect">
            <a:avLst/>
          </a:prstGeom>
        </p:spPr>
        <p:txBody>
          <a:bodyPr lIns="0" tIns="0" rIns="0" bIns="0" rtlCol="0" anchor="t">
            <a:spAutoFit/>
          </a:bodyPr>
          <a:lstStyle/>
          <a:p>
            <a:pPr algn="ctr">
              <a:lnSpc>
                <a:spcPts val="2855"/>
              </a:lnSpc>
              <a:spcBef>
                <a:spcPct val="0"/>
              </a:spcBef>
            </a:pPr>
            <a:r>
              <a:rPr lang="en-US" sz="2039" b="1">
                <a:solidFill>
                  <a:srgbClr val="01204C"/>
                </a:solidFill>
                <a:latin typeface="Montserrat Medium"/>
                <a:ea typeface="Montserrat Medium"/>
                <a:cs typeface="Montserrat Medium"/>
                <a:sym typeface="Montserrat Medium"/>
              </a:rPr>
              <a:t>Predicting drug efficacy and toxicity</a:t>
            </a:r>
          </a:p>
        </p:txBody>
      </p:sp>
      <p:sp>
        <p:nvSpPr>
          <p:cNvPr id="22" name="TextBox 22"/>
          <p:cNvSpPr txBox="1"/>
          <p:nvPr/>
        </p:nvSpPr>
        <p:spPr>
          <a:xfrm>
            <a:off x="11958466" y="4603946"/>
            <a:ext cx="2853714" cy="1071730"/>
          </a:xfrm>
          <a:prstGeom prst="rect">
            <a:avLst/>
          </a:prstGeom>
        </p:spPr>
        <p:txBody>
          <a:bodyPr lIns="0" tIns="0" rIns="0" bIns="0" rtlCol="0" anchor="t">
            <a:spAutoFit/>
          </a:bodyPr>
          <a:lstStyle/>
          <a:p>
            <a:pPr algn="ctr">
              <a:lnSpc>
                <a:spcPts val="2878"/>
              </a:lnSpc>
              <a:spcBef>
                <a:spcPct val="0"/>
              </a:spcBef>
            </a:pPr>
            <a:r>
              <a:rPr lang="en-US" sz="2055" b="1">
                <a:solidFill>
                  <a:srgbClr val="01204C"/>
                </a:solidFill>
                <a:latin typeface="Montserrat Medium"/>
                <a:ea typeface="Montserrat Medium"/>
                <a:cs typeface="Montserrat Medium"/>
                <a:sym typeface="Montserrat Medium"/>
              </a:rPr>
              <a:t>Real-time monitoring and feedback</a:t>
            </a:r>
          </a:p>
        </p:txBody>
      </p:sp>
      <p:sp>
        <p:nvSpPr>
          <p:cNvPr id="23" name="Freeform 23"/>
          <p:cNvSpPr/>
          <p:nvPr/>
        </p:nvSpPr>
        <p:spPr>
          <a:xfrm>
            <a:off x="10792749" y="5048308"/>
            <a:ext cx="1165717" cy="627368"/>
          </a:xfrm>
          <a:custGeom>
            <a:avLst/>
            <a:gdLst/>
            <a:ahLst/>
            <a:cxnLst/>
            <a:rect l="l" t="t" r="r" b="b"/>
            <a:pathLst>
              <a:path w="1165717" h="627368">
                <a:moveTo>
                  <a:pt x="0" y="0"/>
                </a:moveTo>
                <a:lnTo>
                  <a:pt x="1165717" y="0"/>
                </a:lnTo>
                <a:lnTo>
                  <a:pt x="1165717" y="627368"/>
                </a:lnTo>
                <a:lnTo>
                  <a:pt x="0" y="62736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4" name="Freeform 24"/>
          <p:cNvSpPr/>
          <p:nvPr/>
        </p:nvSpPr>
        <p:spPr>
          <a:xfrm>
            <a:off x="10757383" y="6761526"/>
            <a:ext cx="1324670" cy="712913"/>
          </a:xfrm>
          <a:custGeom>
            <a:avLst/>
            <a:gdLst/>
            <a:ahLst/>
            <a:cxnLst/>
            <a:rect l="l" t="t" r="r" b="b"/>
            <a:pathLst>
              <a:path w="1324670" h="712913">
                <a:moveTo>
                  <a:pt x="0" y="0"/>
                </a:moveTo>
                <a:lnTo>
                  <a:pt x="1324670" y="0"/>
                </a:lnTo>
                <a:lnTo>
                  <a:pt x="1324670" y="712913"/>
                </a:lnTo>
                <a:lnTo>
                  <a:pt x="0" y="71291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5" name="Freeform 25"/>
          <p:cNvSpPr/>
          <p:nvPr/>
        </p:nvSpPr>
        <p:spPr>
          <a:xfrm>
            <a:off x="10072704" y="3870697"/>
            <a:ext cx="1324670" cy="712913"/>
          </a:xfrm>
          <a:custGeom>
            <a:avLst/>
            <a:gdLst/>
            <a:ahLst/>
            <a:cxnLst/>
            <a:rect l="l" t="t" r="r" b="b"/>
            <a:pathLst>
              <a:path w="1324670" h="712913">
                <a:moveTo>
                  <a:pt x="0" y="0"/>
                </a:moveTo>
                <a:lnTo>
                  <a:pt x="1324670" y="0"/>
                </a:lnTo>
                <a:lnTo>
                  <a:pt x="1324670" y="712913"/>
                </a:lnTo>
                <a:lnTo>
                  <a:pt x="0" y="71291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6" name="Freeform 26"/>
          <p:cNvSpPr/>
          <p:nvPr/>
        </p:nvSpPr>
        <p:spPr>
          <a:xfrm rot="2148901">
            <a:off x="10297330" y="8186730"/>
            <a:ext cx="1562805" cy="841073"/>
          </a:xfrm>
          <a:custGeom>
            <a:avLst/>
            <a:gdLst/>
            <a:ahLst/>
            <a:cxnLst/>
            <a:rect l="l" t="t" r="r" b="b"/>
            <a:pathLst>
              <a:path w="1562805" h="841073">
                <a:moveTo>
                  <a:pt x="0" y="0"/>
                </a:moveTo>
                <a:lnTo>
                  <a:pt x="1562806" y="0"/>
                </a:lnTo>
                <a:lnTo>
                  <a:pt x="1562806" y="841074"/>
                </a:lnTo>
                <a:lnTo>
                  <a:pt x="0" y="8410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7" name="Freeform 27"/>
          <p:cNvSpPr/>
          <p:nvPr/>
        </p:nvSpPr>
        <p:spPr>
          <a:xfrm>
            <a:off x="1473538" y="2838943"/>
            <a:ext cx="4231308" cy="1507403"/>
          </a:xfrm>
          <a:custGeom>
            <a:avLst/>
            <a:gdLst/>
            <a:ahLst/>
            <a:cxnLst/>
            <a:rect l="l" t="t" r="r" b="b"/>
            <a:pathLst>
              <a:path w="4231308" h="1507403">
                <a:moveTo>
                  <a:pt x="0" y="0"/>
                </a:moveTo>
                <a:lnTo>
                  <a:pt x="4231308" y="0"/>
                </a:lnTo>
                <a:lnTo>
                  <a:pt x="4231308" y="1507403"/>
                </a:lnTo>
                <a:lnTo>
                  <a:pt x="0" y="15074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TextBox 28"/>
          <p:cNvSpPr txBox="1"/>
          <p:nvPr/>
        </p:nvSpPr>
        <p:spPr>
          <a:xfrm>
            <a:off x="1454430" y="3260036"/>
            <a:ext cx="4478538" cy="690702"/>
          </a:xfrm>
          <a:prstGeom prst="rect">
            <a:avLst/>
          </a:prstGeom>
        </p:spPr>
        <p:txBody>
          <a:bodyPr lIns="0" tIns="0" rIns="0" bIns="0" rtlCol="0" anchor="t">
            <a:spAutoFit/>
          </a:bodyPr>
          <a:lstStyle/>
          <a:p>
            <a:pPr algn="ctr">
              <a:lnSpc>
                <a:spcPts val="2754"/>
              </a:lnSpc>
              <a:spcBef>
                <a:spcPct val="0"/>
              </a:spcBef>
            </a:pPr>
            <a:r>
              <a:rPr lang="en-US" sz="1967" b="1" dirty="0">
                <a:solidFill>
                  <a:srgbClr val="01204C"/>
                </a:solidFill>
                <a:latin typeface="Montserrat"/>
                <a:ea typeface="Montserrat"/>
                <a:cs typeface="Montserrat"/>
                <a:sym typeface="Montserrat"/>
              </a:rPr>
              <a:t>Accelerating drug discovery through AI</a:t>
            </a:r>
          </a:p>
        </p:txBody>
      </p:sp>
      <p:sp>
        <p:nvSpPr>
          <p:cNvPr id="29" name="Freeform 29"/>
          <p:cNvSpPr/>
          <p:nvPr/>
        </p:nvSpPr>
        <p:spPr>
          <a:xfrm rot="-7965965">
            <a:off x="5556319" y="3809093"/>
            <a:ext cx="1324670" cy="712913"/>
          </a:xfrm>
          <a:custGeom>
            <a:avLst/>
            <a:gdLst/>
            <a:ahLst/>
            <a:cxnLst/>
            <a:rect l="l" t="t" r="r" b="b"/>
            <a:pathLst>
              <a:path w="1324670" h="712913">
                <a:moveTo>
                  <a:pt x="0" y="0"/>
                </a:moveTo>
                <a:lnTo>
                  <a:pt x="1324670" y="0"/>
                </a:lnTo>
                <a:lnTo>
                  <a:pt x="1324670" y="712913"/>
                </a:lnTo>
                <a:lnTo>
                  <a:pt x="0" y="71291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0" name="Freeform 30"/>
          <p:cNvSpPr/>
          <p:nvPr/>
        </p:nvSpPr>
        <p:spPr>
          <a:xfrm>
            <a:off x="941303" y="5426108"/>
            <a:ext cx="3748542" cy="1335418"/>
          </a:xfrm>
          <a:custGeom>
            <a:avLst/>
            <a:gdLst/>
            <a:ahLst/>
            <a:cxnLst/>
            <a:rect l="l" t="t" r="r" b="b"/>
            <a:pathLst>
              <a:path w="3748542" h="1335418">
                <a:moveTo>
                  <a:pt x="0" y="0"/>
                </a:moveTo>
                <a:lnTo>
                  <a:pt x="3748542" y="0"/>
                </a:lnTo>
                <a:lnTo>
                  <a:pt x="3748542" y="1335418"/>
                </a:lnTo>
                <a:lnTo>
                  <a:pt x="0" y="13354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31"/>
          <p:cNvSpPr txBox="1"/>
          <p:nvPr/>
        </p:nvSpPr>
        <p:spPr>
          <a:xfrm>
            <a:off x="1202965" y="5688700"/>
            <a:ext cx="3225218" cy="806746"/>
          </a:xfrm>
          <a:prstGeom prst="rect">
            <a:avLst/>
          </a:prstGeom>
        </p:spPr>
        <p:txBody>
          <a:bodyPr lIns="0" tIns="0" rIns="0" bIns="0" rtlCol="0" anchor="t">
            <a:spAutoFit/>
          </a:bodyPr>
          <a:lstStyle/>
          <a:p>
            <a:pPr algn="ctr">
              <a:lnSpc>
                <a:spcPts val="3252"/>
              </a:lnSpc>
              <a:spcBef>
                <a:spcPct val="0"/>
              </a:spcBef>
            </a:pPr>
            <a:r>
              <a:rPr lang="en-US" sz="2323" b="1" dirty="0">
                <a:solidFill>
                  <a:srgbClr val="01204C"/>
                </a:solidFill>
                <a:latin typeface="Montserrat"/>
                <a:ea typeface="Montserrat"/>
                <a:cs typeface="Montserrat"/>
                <a:sym typeface="Montserrat"/>
              </a:rPr>
              <a:t>Identifying potential drug targets using AI</a:t>
            </a:r>
          </a:p>
        </p:txBody>
      </p:sp>
      <p:sp>
        <p:nvSpPr>
          <p:cNvPr id="32" name="Freeform 32"/>
          <p:cNvSpPr/>
          <p:nvPr/>
        </p:nvSpPr>
        <p:spPr>
          <a:xfrm rot="-9479052">
            <a:off x="4659654" y="5916767"/>
            <a:ext cx="1324670" cy="712913"/>
          </a:xfrm>
          <a:custGeom>
            <a:avLst/>
            <a:gdLst/>
            <a:ahLst/>
            <a:cxnLst/>
            <a:rect l="l" t="t" r="r" b="b"/>
            <a:pathLst>
              <a:path w="1324670" h="712913">
                <a:moveTo>
                  <a:pt x="0" y="0"/>
                </a:moveTo>
                <a:lnTo>
                  <a:pt x="1324670" y="0"/>
                </a:lnTo>
                <a:lnTo>
                  <a:pt x="1324670" y="712913"/>
                </a:lnTo>
                <a:lnTo>
                  <a:pt x="0" y="71291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3" name="Freeform 33"/>
          <p:cNvSpPr/>
          <p:nvPr/>
        </p:nvSpPr>
        <p:spPr>
          <a:xfrm>
            <a:off x="763033" y="7602939"/>
            <a:ext cx="4155412" cy="1480365"/>
          </a:xfrm>
          <a:custGeom>
            <a:avLst/>
            <a:gdLst/>
            <a:ahLst/>
            <a:cxnLst/>
            <a:rect l="l" t="t" r="r" b="b"/>
            <a:pathLst>
              <a:path w="4155412" h="1480365">
                <a:moveTo>
                  <a:pt x="0" y="0"/>
                </a:moveTo>
                <a:lnTo>
                  <a:pt x="4155412" y="0"/>
                </a:lnTo>
                <a:lnTo>
                  <a:pt x="4155412" y="1480366"/>
                </a:lnTo>
                <a:lnTo>
                  <a:pt x="0" y="14803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4" name="TextBox 34"/>
          <p:cNvSpPr txBox="1"/>
          <p:nvPr/>
        </p:nvSpPr>
        <p:spPr>
          <a:xfrm>
            <a:off x="738073" y="7788207"/>
            <a:ext cx="3951772" cy="1071730"/>
          </a:xfrm>
          <a:prstGeom prst="rect">
            <a:avLst/>
          </a:prstGeom>
        </p:spPr>
        <p:txBody>
          <a:bodyPr lIns="0" tIns="0" rIns="0" bIns="0" rtlCol="0" anchor="t">
            <a:spAutoFit/>
          </a:bodyPr>
          <a:lstStyle/>
          <a:p>
            <a:pPr algn="ctr">
              <a:lnSpc>
                <a:spcPts val="2878"/>
              </a:lnSpc>
              <a:spcBef>
                <a:spcPct val="0"/>
              </a:spcBef>
            </a:pPr>
            <a:r>
              <a:rPr lang="en-US" sz="2055" b="1">
                <a:solidFill>
                  <a:srgbClr val="01204C"/>
                </a:solidFill>
                <a:latin typeface="Montserrat Medium"/>
                <a:ea typeface="Montserrat Medium"/>
                <a:cs typeface="Montserrat Medium"/>
                <a:sym typeface="Montserrat Medium"/>
              </a:rPr>
              <a:t>Challenges and future directions in AI-driven drug development</a:t>
            </a:r>
          </a:p>
        </p:txBody>
      </p:sp>
      <p:sp>
        <p:nvSpPr>
          <p:cNvPr id="35" name="Freeform 35"/>
          <p:cNvSpPr/>
          <p:nvPr/>
        </p:nvSpPr>
        <p:spPr>
          <a:xfrm rot="10446882">
            <a:off x="4904792" y="7564173"/>
            <a:ext cx="1324670" cy="712913"/>
          </a:xfrm>
          <a:custGeom>
            <a:avLst/>
            <a:gdLst/>
            <a:ahLst/>
            <a:cxnLst/>
            <a:rect l="l" t="t" r="r" b="b"/>
            <a:pathLst>
              <a:path w="1324670" h="712913">
                <a:moveTo>
                  <a:pt x="0" y="0"/>
                </a:moveTo>
                <a:lnTo>
                  <a:pt x="1324670" y="0"/>
                </a:lnTo>
                <a:lnTo>
                  <a:pt x="1324670" y="712914"/>
                </a:lnTo>
                <a:lnTo>
                  <a:pt x="0" y="7129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289336" y="2797072"/>
            <a:ext cx="8831880" cy="8831880"/>
          </a:xfrm>
          <a:custGeom>
            <a:avLst/>
            <a:gdLst/>
            <a:ahLst/>
            <a:cxnLst/>
            <a:rect l="l" t="t" r="r" b="b"/>
            <a:pathLst>
              <a:path w="8831880" h="8831880">
                <a:moveTo>
                  <a:pt x="0" y="0"/>
                </a:moveTo>
                <a:lnTo>
                  <a:pt x="8831879" y="0"/>
                </a:lnTo>
                <a:lnTo>
                  <a:pt x="8831879"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r="-66382"/>
            </a:stretch>
          </a:blipFill>
        </p:spPr>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6"/>
            <a:stretch>
              <a:fillRect/>
            </a:stretch>
          </a:blipFill>
        </p:spPr>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7"/>
            <a:stretch>
              <a:fillRect/>
            </a:stretch>
          </a:blipFill>
        </p:spPr>
      </p:sp>
      <p:sp>
        <p:nvSpPr>
          <p:cNvPr id="6" name="TextBox 6"/>
          <p:cNvSpPr txBox="1"/>
          <p:nvPr/>
        </p:nvSpPr>
        <p:spPr>
          <a:xfrm>
            <a:off x="5325236" y="680410"/>
            <a:ext cx="13822960" cy="873125"/>
          </a:xfrm>
          <a:prstGeom prst="rect">
            <a:avLst/>
          </a:prstGeom>
        </p:spPr>
        <p:txBody>
          <a:bodyPr lIns="0" tIns="0" rIns="0" bIns="0" rtlCol="0" anchor="t">
            <a:spAutoFit/>
          </a:bodyPr>
          <a:lstStyle/>
          <a:p>
            <a:pPr algn="l">
              <a:lnSpc>
                <a:spcPts val="7000"/>
              </a:lnSpc>
            </a:pPr>
            <a:r>
              <a:rPr lang="en-US" sz="5000" b="1">
                <a:solidFill>
                  <a:srgbClr val="FFFFFF"/>
                </a:solidFill>
                <a:latin typeface="Neue Machina Ultra-Bold"/>
                <a:ea typeface="Neue Machina Ultra-Bold"/>
                <a:cs typeface="Neue Machina Ultra-Bold"/>
                <a:sym typeface="Neue Machina Ultra-Bold"/>
              </a:rPr>
              <a:t>What  is Genomics?</a:t>
            </a:r>
          </a:p>
        </p:txBody>
      </p:sp>
      <p:sp>
        <p:nvSpPr>
          <p:cNvPr id="7" name="TextBox 7"/>
          <p:cNvSpPr txBox="1"/>
          <p:nvPr/>
        </p:nvSpPr>
        <p:spPr>
          <a:xfrm>
            <a:off x="1028700" y="7878920"/>
            <a:ext cx="4928245" cy="1379380"/>
          </a:xfrm>
          <a:prstGeom prst="rect">
            <a:avLst/>
          </a:prstGeom>
        </p:spPr>
        <p:txBody>
          <a:bodyPr lIns="0" tIns="0" rIns="0" bIns="0" rtlCol="0" anchor="t">
            <a:spAutoFit/>
          </a:bodyPr>
          <a:lstStyle/>
          <a:p>
            <a:pPr algn="ctr">
              <a:lnSpc>
                <a:spcPts val="2752"/>
              </a:lnSpc>
            </a:pPr>
            <a:r>
              <a:rPr lang="en-US" sz="1966">
                <a:solidFill>
                  <a:srgbClr val="FFFFFF"/>
                </a:solidFill>
                <a:latin typeface="Montserrat"/>
                <a:ea typeface="Montserrat"/>
                <a:cs typeface="Montserrat"/>
                <a:sym typeface="Montserrat"/>
              </a:rPr>
              <a:t>Genomics, the study of an individual’s complete set of genetic material, has been a cornerstone in enabling precision medicine.</a:t>
            </a:r>
          </a:p>
        </p:txBody>
      </p:sp>
      <p:sp>
        <p:nvSpPr>
          <p:cNvPr id="8" name="TextBox 8"/>
          <p:cNvSpPr txBox="1"/>
          <p:nvPr/>
        </p:nvSpPr>
        <p:spPr>
          <a:xfrm>
            <a:off x="11698122" y="8051560"/>
            <a:ext cx="5189121" cy="1519586"/>
          </a:xfrm>
          <a:prstGeom prst="rect">
            <a:avLst/>
          </a:prstGeom>
        </p:spPr>
        <p:txBody>
          <a:bodyPr lIns="0" tIns="0" rIns="0" bIns="0" rtlCol="0" anchor="t">
            <a:spAutoFit/>
          </a:bodyPr>
          <a:lstStyle/>
          <a:p>
            <a:pPr algn="ctr">
              <a:lnSpc>
                <a:spcPts val="2414"/>
              </a:lnSpc>
            </a:pPr>
            <a:r>
              <a:rPr lang="en-US" sz="1724">
                <a:solidFill>
                  <a:srgbClr val="FFFFFF"/>
                </a:solidFill>
                <a:latin typeface="Montserrat"/>
                <a:ea typeface="Montserrat"/>
                <a:cs typeface="Montserrat"/>
                <a:sym typeface="Montserrat"/>
              </a:rPr>
              <a:t>By analyzing an individual's genome, healthcare professionals can identify genetic variations, mutations, and markers that contribute to disease susceptibility, drug response, and other health-related factors.</a:t>
            </a:r>
          </a:p>
        </p:txBody>
      </p:sp>
      <p:sp>
        <p:nvSpPr>
          <p:cNvPr id="9" name="TextBox 9"/>
          <p:cNvSpPr txBox="1"/>
          <p:nvPr/>
        </p:nvSpPr>
        <p:spPr>
          <a:xfrm>
            <a:off x="6186509" y="6736413"/>
            <a:ext cx="5883669" cy="924622"/>
          </a:xfrm>
          <a:prstGeom prst="rect">
            <a:avLst/>
          </a:prstGeom>
        </p:spPr>
        <p:txBody>
          <a:bodyPr lIns="0" tIns="0" rIns="0" bIns="0" rtlCol="0" anchor="t">
            <a:spAutoFit/>
          </a:bodyPr>
          <a:lstStyle/>
          <a:p>
            <a:pPr algn="ctr">
              <a:lnSpc>
                <a:spcPts val="2482"/>
              </a:lnSpc>
            </a:pPr>
            <a:r>
              <a:rPr lang="en-US" sz="1773">
                <a:solidFill>
                  <a:srgbClr val="FFFFFF"/>
                </a:solidFill>
                <a:latin typeface="Montserrat"/>
                <a:ea typeface="Montserrat"/>
                <a:cs typeface="Montserrat"/>
                <a:sym typeface="Montserrat"/>
              </a:rPr>
              <a:t>The human genome consists of around 20,000-25,000 genes that encode the instructions for building and maintaining the human body</a:t>
            </a:r>
          </a:p>
        </p:txBody>
      </p:sp>
      <p:sp>
        <p:nvSpPr>
          <p:cNvPr id="10" name="Freeform 10"/>
          <p:cNvSpPr/>
          <p:nvPr/>
        </p:nvSpPr>
        <p:spPr>
          <a:xfrm>
            <a:off x="4681422" y="1982160"/>
            <a:ext cx="8117856" cy="3901406"/>
          </a:xfrm>
          <a:custGeom>
            <a:avLst/>
            <a:gdLst/>
            <a:ahLst/>
            <a:cxnLst/>
            <a:rect l="l" t="t" r="r" b="b"/>
            <a:pathLst>
              <a:path w="8117856" h="3901406">
                <a:moveTo>
                  <a:pt x="0" y="0"/>
                </a:moveTo>
                <a:lnTo>
                  <a:pt x="8117857" y="0"/>
                </a:lnTo>
                <a:lnTo>
                  <a:pt x="8117857" y="3901406"/>
                </a:lnTo>
                <a:lnTo>
                  <a:pt x="0" y="3901406"/>
                </a:lnTo>
                <a:lnTo>
                  <a:pt x="0" y="0"/>
                </a:lnTo>
                <a:close/>
              </a:path>
            </a:pathLst>
          </a:custGeom>
          <a:blipFill>
            <a:blip r:embed="rId8"/>
            <a:stretch>
              <a:fillRect t="-1758" b="-1758"/>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24734" y="347319"/>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357169" y="9096086"/>
            <a:ext cx="5153321" cy="3040459"/>
          </a:xfrm>
          <a:custGeom>
            <a:avLst/>
            <a:gdLst/>
            <a:ahLst/>
            <a:cxnLst/>
            <a:rect l="l" t="t" r="r" b="b"/>
            <a:pathLst>
              <a:path w="5153321" h="3040459">
                <a:moveTo>
                  <a:pt x="0" y="0"/>
                </a:moveTo>
                <a:lnTo>
                  <a:pt x="5153320" y="0"/>
                </a:lnTo>
                <a:lnTo>
                  <a:pt x="5153320" y="3040459"/>
                </a:lnTo>
                <a:lnTo>
                  <a:pt x="0" y="3040459"/>
                </a:lnTo>
                <a:lnTo>
                  <a:pt x="0" y="0"/>
                </a:lnTo>
                <a:close/>
              </a:path>
            </a:pathLst>
          </a:custGeom>
          <a:blipFill>
            <a:blip r:embed="rId9"/>
            <a:stretch>
              <a:fillRect/>
            </a:stretch>
          </a:blipFill>
        </p:spPr>
      </p:sp>
      <p:sp>
        <p:nvSpPr>
          <p:cNvPr id="7" name="Freeform 7"/>
          <p:cNvSpPr/>
          <p:nvPr/>
        </p:nvSpPr>
        <p:spPr>
          <a:xfrm>
            <a:off x="15388678" y="2073011"/>
            <a:ext cx="6888896" cy="7185289"/>
          </a:xfrm>
          <a:custGeom>
            <a:avLst/>
            <a:gdLst/>
            <a:ahLst/>
            <a:cxnLst/>
            <a:rect l="l" t="t" r="r" b="b"/>
            <a:pathLst>
              <a:path w="6888896" h="7185289">
                <a:moveTo>
                  <a:pt x="0" y="0"/>
                </a:moveTo>
                <a:lnTo>
                  <a:pt x="6888896" y="0"/>
                </a:lnTo>
                <a:lnTo>
                  <a:pt x="6888896" y="7185289"/>
                </a:lnTo>
                <a:lnTo>
                  <a:pt x="0" y="7185289"/>
                </a:lnTo>
                <a:lnTo>
                  <a:pt x="0" y="0"/>
                </a:lnTo>
                <a:close/>
              </a:path>
            </a:pathLst>
          </a:custGeom>
          <a:blipFill>
            <a:blip r:embed="rId10"/>
            <a:stretch>
              <a:fillRect/>
            </a:stretch>
          </a:blipFill>
        </p:spPr>
      </p:sp>
      <p:sp>
        <p:nvSpPr>
          <p:cNvPr id="8" name="Freeform 8"/>
          <p:cNvSpPr/>
          <p:nvPr/>
        </p:nvSpPr>
        <p:spPr>
          <a:xfrm>
            <a:off x="9246486" y="3927353"/>
            <a:ext cx="5778062" cy="5778062"/>
          </a:xfrm>
          <a:custGeom>
            <a:avLst/>
            <a:gdLst/>
            <a:ahLst/>
            <a:cxnLst/>
            <a:rect l="l" t="t" r="r" b="b"/>
            <a:pathLst>
              <a:path w="5778062" h="5778062">
                <a:moveTo>
                  <a:pt x="0" y="0"/>
                </a:moveTo>
                <a:lnTo>
                  <a:pt x="5778063" y="0"/>
                </a:lnTo>
                <a:lnTo>
                  <a:pt x="5778063" y="5778063"/>
                </a:lnTo>
                <a:lnTo>
                  <a:pt x="0" y="5778063"/>
                </a:lnTo>
                <a:lnTo>
                  <a:pt x="0" y="0"/>
                </a:lnTo>
                <a:close/>
              </a:path>
            </a:pathLst>
          </a:custGeom>
          <a:blipFill>
            <a:blip r:embed="rId11"/>
            <a:stretch>
              <a:fillRect/>
            </a:stretch>
          </a:blipFill>
        </p:spPr>
      </p:sp>
      <p:sp>
        <p:nvSpPr>
          <p:cNvPr id="9" name="TextBox 9"/>
          <p:cNvSpPr txBox="1"/>
          <p:nvPr/>
        </p:nvSpPr>
        <p:spPr>
          <a:xfrm>
            <a:off x="3003917" y="1171220"/>
            <a:ext cx="13458210" cy="873125"/>
          </a:xfrm>
          <a:prstGeom prst="rect">
            <a:avLst/>
          </a:prstGeom>
        </p:spPr>
        <p:txBody>
          <a:bodyPr lIns="0" tIns="0" rIns="0" bIns="0" rtlCol="0" anchor="t">
            <a:spAutoFit/>
          </a:bodyPr>
          <a:lstStyle/>
          <a:p>
            <a:pPr algn="l">
              <a:lnSpc>
                <a:spcPts val="7000"/>
              </a:lnSpc>
            </a:pPr>
            <a:r>
              <a:rPr lang="en-US" sz="5000" b="1">
                <a:solidFill>
                  <a:srgbClr val="FFFFFF"/>
                </a:solidFill>
                <a:latin typeface="Neue Machina Ultra-Bold"/>
                <a:ea typeface="Neue Machina Ultra-Bold"/>
                <a:cs typeface="Neue Machina Ultra-Bold"/>
                <a:sym typeface="Neue Machina Ultra-Bold"/>
              </a:rPr>
              <a:t>The Intersection of AI and Genomics</a:t>
            </a:r>
          </a:p>
        </p:txBody>
      </p:sp>
      <p:sp>
        <p:nvSpPr>
          <p:cNvPr id="10" name="TextBox 10"/>
          <p:cNvSpPr txBox="1"/>
          <p:nvPr/>
        </p:nvSpPr>
        <p:spPr>
          <a:xfrm>
            <a:off x="600692" y="3284533"/>
            <a:ext cx="10664550" cy="2725039"/>
          </a:xfrm>
          <a:prstGeom prst="rect">
            <a:avLst/>
          </a:prstGeom>
        </p:spPr>
        <p:txBody>
          <a:bodyPr lIns="0" tIns="0" rIns="0" bIns="0" rtlCol="0" anchor="t">
            <a:spAutoFit/>
          </a:bodyPr>
          <a:lstStyle/>
          <a:p>
            <a:pPr marL="559180" lvl="1" indent="-279590" algn="l">
              <a:lnSpc>
                <a:spcPts val="3625"/>
              </a:lnSpc>
              <a:buAutoNum type="arabicPeriod"/>
            </a:pPr>
            <a:r>
              <a:rPr lang="en-US" sz="2589">
                <a:solidFill>
                  <a:srgbClr val="FFFFFF"/>
                </a:solidFill>
                <a:latin typeface="Montserrat"/>
                <a:ea typeface="Montserrat"/>
                <a:cs typeface="Montserrat"/>
                <a:sym typeface="Montserrat"/>
              </a:rPr>
              <a:t>How AI processes large-scale genomic data.</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Machine learning algorithms in identifying genetic patterns.</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AI's role in predicting gene expression and function.</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Case studies demonstrating AI applications in genomics.</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Challenges in AI-driven genomic analysis</a:t>
            </a:r>
          </a:p>
          <a:p>
            <a:pPr algn="l">
              <a:lnSpc>
                <a:spcPts val="3625"/>
              </a:lnSpc>
              <a:spcBef>
                <a:spcPct val="0"/>
              </a:spcBef>
            </a:pPr>
            <a:endParaRPr lang="en-US" sz="2589">
              <a:solidFill>
                <a:srgbClr val="FFFFFF"/>
              </a:solidFill>
              <a:latin typeface="Montserrat"/>
              <a:ea typeface="Montserrat"/>
              <a:cs typeface="Montserrat"/>
              <a:sym typeface="Montserrat"/>
            </a:endParaRPr>
          </a:p>
        </p:txBody>
      </p:sp>
      <p:sp>
        <p:nvSpPr>
          <p:cNvPr id="11" name="Freeform 11"/>
          <p:cNvSpPr/>
          <p:nvPr/>
        </p:nvSpPr>
        <p:spPr>
          <a:xfrm>
            <a:off x="1028700" y="6359184"/>
            <a:ext cx="7008693" cy="3612976"/>
          </a:xfrm>
          <a:custGeom>
            <a:avLst/>
            <a:gdLst/>
            <a:ahLst/>
            <a:cxnLst/>
            <a:rect l="l" t="t" r="r" b="b"/>
            <a:pathLst>
              <a:path w="7008693" h="3612976">
                <a:moveTo>
                  <a:pt x="0" y="0"/>
                </a:moveTo>
                <a:lnTo>
                  <a:pt x="7008693" y="0"/>
                </a:lnTo>
                <a:lnTo>
                  <a:pt x="7008693" y="3612976"/>
                </a:lnTo>
                <a:lnTo>
                  <a:pt x="0" y="3612976"/>
                </a:lnTo>
                <a:lnTo>
                  <a:pt x="0" y="0"/>
                </a:lnTo>
                <a:close/>
              </a:path>
            </a:pathLst>
          </a:custGeom>
          <a:blipFill>
            <a:blip r:embed="rId12"/>
            <a:stretch>
              <a:fillRect b="-4752"/>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442884" y="1664950"/>
            <a:ext cx="12718369" cy="9388469"/>
          </a:xfrm>
          <a:custGeom>
            <a:avLst/>
            <a:gdLst/>
            <a:ahLst/>
            <a:cxnLst/>
            <a:rect l="l" t="t" r="r" b="b"/>
            <a:pathLst>
              <a:path w="12718369" h="9388469">
                <a:moveTo>
                  <a:pt x="0" y="0"/>
                </a:moveTo>
                <a:lnTo>
                  <a:pt x="12718368" y="0"/>
                </a:lnTo>
                <a:lnTo>
                  <a:pt x="12718368"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24734" y="347319"/>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357169" y="9096086"/>
            <a:ext cx="5153321" cy="3040459"/>
          </a:xfrm>
          <a:custGeom>
            <a:avLst/>
            <a:gdLst/>
            <a:ahLst/>
            <a:cxnLst/>
            <a:rect l="l" t="t" r="r" b="b"/>
            <a:pathLst>
              <a:path w="5153321" h="3040459">
                <a:moveTo>
                  <a:pt x="0" y="0"/>
                </a:moveTo>
                <a:lnTo>
                  <a:pt x="5153320" y="0"/>
                </a:lnTo>
                <a:lnTo>
                  <a:pt x="5153320" y="3040459"/>
                </a:lnTo>
                <a:lnTo>
                  <a:pt x="0" y="3040459"/>
                </a:lnTo>
                <a:lnTo>
                  <a:pt x="0" y="0"/>
                </a:lnTo>
                <a:close/>
              </a:path>
            </a:pathLst>
          </a:custGeom>
          <a:blipFill>
            <a:blip r:embed="rId9"/>
            <a:stretch>
              <a:fillRect/>
            </a:stretch>
          </a:blipFill>
        </p:spPr>
      </p:sp>
      <p:sp>
        <p:nvSpPr>
          <p:cNvPr id="7" name="Freeform 7"/>
          <p:cNvSpPr/>
          <p:nvPr/>
        </p:nvSpPr>
        <p:spPr>
          <a:xfrm>
            <a:off x="13030486" y="1550855"/>
            <a:ext cx="6888896" cy="7185289"/>
          </a:xfrm>
          <a:custGeom>
            <a:avLst/>
            <a:gdLst/>
            <a:ahLst/>
            <a:cxnLst/>
            <a:rect l="l" t="t" r="r" b="b"/>
            <a:pathLst>
              <a:path w="6888896" h="7185289">
                <a:moveTo>
                  <a:pt x="0" y="0"/>
                </a:moveTo>
                <a:lnTo>
                  <a:pt x="6888896" y="0"/>
                </a:lnTo>
                <a:lnTo>
                  <a:pt x="6888896" y="7185290"/>
                </a:lnTo>
                <a:lnTo>
                  <a:pt x="0" y="7185290"/>
                </a:lnTo>
                <a:lnTo>
                  <a:pt x="0" y="0"/>
                </a:lnTo>
                <a:close/>
              </a:path>
            </a:pathLst>
          </a:custGeom>
          <a:blipFill>
            <a:blip r:embed="rId10"/>
            <a:stretch>
              <a:fillRect/>
            </a:stretch>
          </a:blipFill>
        </p:spPr>
      </p:sp>
      <p:sp>
        <p:nvSpPr>
          <p:cNvPr id="8" name="Freeform 8"/>
          <p:cNvSpPr/>
          <p:nvPr/>
        </p:nvSpPr>
        <p:spPr>
          <a:xfrm>
            <a:off x="6475239" y="7103297"/>
            <a:ext cx="5337522" cy="5337522"/>
          </a:xfrm>
          <a:custGeom>
            <a:avLst/>
            <a:gdLst/>
            <a:ahLst/>
            <a:cxnLst/>
            <a:rect l="l" t="t" r="r" b="b"/>
            <a:pathLst>
              <a:path w="5337522" h="5337522">
                <a:moveTo>
                  <a:pt x="0" y="0"/>
                </a:moveTo>
                <a:lnTo>
                  <a:pt x="5337522" y="0"/>
                </a:lnTo>
                <a:lnTo>
                  <a:pt x="5337522" y="5337522"/>
                </a:lnTo>
                <a:lnTo>
                  <a:pt x="0" y="5337522"/>
                </a:lnTo>
                <a:lnTo>
                  <a:pt x="0" y="0"/>
                </a:lnTo>
                <a:close/>
              </a:path>
            </a:pathLst>
          </a:custGeom>
          <a:blipFill>
            <a:blip r:embed="rId11"/>
            <a:stretch>
              <a:fillRect/>
            </a:stretch>
          </a:blipFill>
        </p:spPr>
      </p:sp>
      <p:sp>
        <p:nvSpPr>
          <p:cNvPr id="9" name="TextBox 9"/>
          <p:cNvSpPr txBox="1"/>
          <p:nvPr/>
        </p:nvSpPr>
        <p:spPr>
          <a:xfrm>
            <a:off x="2930772" y="728307"/>
            <a:ext cx="12327522" cy="1758950"/>
          </a:xfrm>
          <a:prstGeom prst="rect">
            <a:avLst/>
          </a:prstGeom>
        </p:spPr>
        <p:txBody>
          <a:bodyPr lIns="0" tIns="0" rIns="0" bIns="0" rtlCol="0" anchor="t">
            <a:spAutoFit/>
          </a:bodyPr>
          <a:lstStyle/>
          <a:p>
            <a:pPr algn="l">
              <a:lnSpc>
                <a:spcPts val="7000"/>
              </a:lnSpc>
            </a:pPr>
            <a:r>
              <a:rPr lang="en-US" sz="5000" b="1">
                <a:solidFill>
                  <a:srgbClr val="FFFFFF"/>
                </a:solidFill>
                <a:latin typeface="Neue Machina Ultra-Bold"/>
                <a:ea typeface="Neue Machina Ultra-Bold"/>
                <a:cs typeface="Neue Machina Ultra-Bold"/>
                <a:sym typeface="Neue Machina Ultra-Bold"/>
              </a:rPr>
              <a:t>Challenges in Integrating AI into Genomics</a:t>
            </a:r>
          </a:p>
        </p:txBody>
      </p:sp>
      <p:sp>
        <p:nvSpPr>
          <p:cNvPr id="10" name="TextBox 10"/>
          <p:cNvSpPr txBox="1"/>
          <p:nvPr/>
        </p:nvSpPr>
        <p:spPr>
          <a:xfrm>
            <a:off x="1645312" y="3427989"/>
            <a:ext cx="10349733" cy="3182239"/>
          </a:xfrm>
          <a:prstGeom prst="rect">
            <a:avLst/>
          </a:prstGeom>
        </p:spPr>
        <p:txBody>
          <a:bodyPr lIns="0" tIns="0" rIns="0" bIns="0" rtlCol="0" anchor="t">
            <a:spAutoFit/>
          </a:bodyPr>
          <a:lstStyle/>
          <a:p>
            <a:pPr marL="559180" lvl="1" indent="-279590" algn="l">
              <a:lnSpc>
                <a:spcPts val="3625"/>
              </a:lnSpc>
              <a:buAutoNum type="arabicPeriod"/>
            </a:pPr>
            <a:r>
              <a:rPr lang="en-US" sz="2589">
                <a:solidFill>
                  <a:srgbClr val="FFFFFF"/>
                </a:solidFill>
                <a:latin typeface="Montserrat"/>
                <a:ea typeface="Montserrat"/>
                <a:cs typeface="Montserrat"/>
                <a:sym typeface="Montserrat"/>
              </a:rPr>
              <a:t>Technical challenges in data integration</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Interpreting AI-generated insights</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Scalability issues in AI applications</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Overcoming resistance to AI adoption in clinical settings</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Potential solutions and ongoing research</a:t>
            </a:r>
          </a:p>
          <a:p>
            <a:pPr algn="l">
              <a:lnSpc>
                <a:spcPts val="3625"/>
              </a:lnSpc>
            </a:pPr>
            <a:endParaRPr lang="en-US" sz="2589">
              <a:solidFill>
                <a:srgbClr val="FFFFFF"/>
              </a:solidFill>
              <a:latin typeface="Montserrat"/>
              <a:ea typeface="Montserrat"/>
              <a:cs typeface="Montserrat"/>
              <a:sym typeface="Montserrat"/>
            </a:endParaRPr>
          </a:p>
          <a:p>
            <a:pPr algn="l">
              <a:lnSpc>
                <a:spcPts val="3625"/>
              </a:lnSpc>
              <a:spcBef>
                <a:spcPct val="0"/>
              </a:spcBef>
            </a:pPr>
            <a:endParaRPr lang="en-US" sz="2589">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04267"/>
            <a:ext cx="9808535" cy="9808535"/>
          </a:xfrm>
          <a:custGeom>
            <a:avLst/>
            <a:gdLst/>
            <a:ahLst/>
            <a:cxnLst/>
            <a:rect l="l" t="t" r="r" b="b"/>
            <a:pathLst>
              <a:path w="9808535" h="9808535">
                <a:moveTo>
                  <a:pt x="0" y="0"/>
                </a:moveTo>
                <a:lnTo>
                  <a:pt x="9808534" y="0"/>
                </a:lnTo>
                <a:lnTo>
                  <a:pt x="9808534" y="9808534"/>
                </a:lnTo>
                <a:lnTo>
                  <a:pt x="0" y="9808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24734" y="347319"/>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1205602" y="10041194"/>
            <a:ext cx="5153321" cy="3040459"/>
          </a:xfrm>
          <a:custGeom>
            <a:avLst/>
            <a:gdLst/>
            <a:ahLst/>
            <a:cxnLst/>
            <a:rect l="l" t="t" r="r" b="b"/>
            <a:pathLst>
              <a:path w="5153321" h="3040459">
                <a:moveTo>
                  <a:pt x="0" y="0"/>
                </a:moveTo>
                <a:lnTo>
                  <a:pt x="5153320" y="0"/>
                </a:lnTo>
                <a:lnTo>
                  <a:pt x="5153320" y="3040460"/>
                </a:lnTo>
                <a:lnTo>
                  <a:pt x="0" y="3040460"/>
                </a:lnTo>
                <a:lnTo>
                  <a:pt x="0" y="0"/>
                </a:lnTo>
                <a:close/>
              </a:path>
            </a:pathLst>
          </a:custGeom>
          <a:blipFill>
            <a:blip r:embed="rId9"/>
            <a:stretch>
              <a:fillRect/>
            </a:stretch>
          </a:blipFill>
        </p:spPr>
      </p:sp>
      <p:sp>
        <p:nvSpPr>
          <p:cNvPr id="7" name="Freeform 7"/>
          <p:cNvSpPr/>
          <p:nvPr/>
        </p:nvSpPr>
        <p:spPr>
          <a:xfrm>
            <a:off x="15159589" y="-826105"/>
            <a:ext cx="6888896" cy="7185289"/>
          </a:xfrm>
          <a:custGeom>
            <a:avLst/>
            <a:gdLst/>
            <a:ahLst/>
            <a:cxnLst/>
            <a:rect l="l" t="t" r="r" b="b"/>
            <a:pathLst>
              <a:path w="6888896" h="7185289">
                <a:moveTo>
                  <a:pt x="0" y="0"/>
                </a:moveTo>
                <a:lnTo>
                  <a:pt x="6888897" y="0"/>
                </a:lnTo>
                <a:lnTo>
                  <a:pt x="6888897" y="7185289"/>
                </a:lnTo>
                <a:lnTo>
                  <a:pt x="0" y="7185289"/>
                </a:lnTo>
                <a:lnTo>
                  <a:pt x="0" y="0"/>
                </a:lnTo>
                <a:close/>
              </a:path>
            </a:pathLst>
          </a:custGeom>
          <a:blipFill>
            <a:blip r:embed="rId10"/>
            <a:stretch>
              <a:fillRect/>
            </a:stretch>
          </a:blipFill>
        </p:spPr>
      </p:sp>
      <p:sp>
        <p:nvSpPr>
          <p:cNvPr id="8" name="TextBox 8"/>
          <p:cNvSpPr txBox="1"/>
          <p:nvPr/>
        </p:nvSpPr>
        <p:spPr>
          <a:xfrm>
            <a:off x="1028700" y="4410555"/>
            <a:ext cx="10837236" cy="873125"/>
          </a:xfrm>
          <a:prstGeom prst="rect">
            <a:avLst/>
          </a:prstGeom>
        </p:spPr>
        <p:txBody>
          <a:bodyPr lIns="0" tIns="0" rIns="0" bIns="0" rtlCol="0" anchor="t">
            <a:spAutoFit/>
          </a:bodyPr>
          <a:lstStyle/>
          <a:p>
            <a:pPr algn="l">
              <a:lnSpc>
                <a:spcPts val="7000"/>
              </a:lnSpc>
            </a:pPr>
            <a:r>
              <a:rPr lang="en-US" sz="5000" b="1">
                <a:solidFill>
                  <a:srgbClr val="FFFFFF"/>
                </a:solidFill>
                <a:latin typeface="Neue Machina Ultra-Bold"/>
                <a:ea typeface="Neue Machina Ultra-Bold"/>
                <a:cs typeface="Neue Machina Ultra-Bold"/>
                <a:sym typeface="Neue Machina Ultra-Bold"/>
              </a:rPr>
              <a:t>CONCLUSION</a:t>
            </a:r>
          </a:p>
        </p:txBody>
      </p:sp>
      <p:sp>
        <p:nvSpPr>
          <p:cNvPr id="9" name="TextBox 9"/>
          <p:cNvSpPr txBox="1"/>
          <p:nvPr/>
        </p:nvSpPr>
        <p:spPr>
          <a:xfrm>
            <a:off x="3517537" y="1580152"/>
            <a:ext cx="10349733" cy="2725039"/>
          </a:xfrm>
          <a:prstGeom prst="rect">
            <a:avLst/>
          </a:prstGeom>
        </p:spPr>
        <p:txBody>
          <a:bodyPr lIns="0" tIns="0" rIns="0" bIns="0" rtlCol="0" anchor="t">
            <a:spAutoFit/>
          </a:bodyPr>
          <a:lstStyle/>
          <a:p>
            <a:pPr marL="559180" lvl="1" indent="-279590" algn="l">
              <a:lnSpc>
                <a:spcPts val="3625"/>
              </a:lnSpc>
              <a:buAutoNum type="arabicPeriod"/>
            </a:pPr>
            <a:r>
              <a:rPr lang="en-US" sz="2589">
                <a:solidFill>
                  <a:srgbClr val="FFFFFF"/>
                </a:solidFill>
                <a:latin typeface="Montserrat"/>
                <a:ea typeface="Montserrat"/>
                <a:cs typeface="Montserrat"/>
                <a:sym typeface="Montserrat"/>
              </a:rPr>
              <a:t>Emerging trends in AI and genomics</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Innovations in AI algorithms for better accuracy</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Potential of AI in gene editing technologies</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Collaborations between AI and genomics researchers</a:t>
            </a:r>
          </a:p>
          <a:p>
            <a:pPr marL="559180" lvl="1" indent="-279590" algn="l">
              <a:lnSpc>
                <a:spcPts val="3625"/>
              </a:lnSpc>
              <a:buAutoNum type="arabicPeriod"/>
            </a:pPr>
            <a:r>
              <a:rPr lang="en-US" sz="2589">
                <a:solidFill>
                  <a:srgbClr val="FFFFFF"/>
                </a:solidFill>
                <a:latin typeface="Montserrat"/>
                <a:ea typeface="Montserrat"/>
                <a:cs typeface="Montserrat"/>
                <a:sym typeface="Montserrat"/>
              </a:rPr>
              <a:t>Long-term vision for AI in personalized medicine</a:t>
            </a:r>
          </a:p>
          <a:p>
            <a:pPr algn="l">
              <a:lnSpc>
                <a:spcPts val="3625"/>
              </a:lnSpc>
            </a:pPr>
            <a:endParaRPr lang="en-US" sz="2589">
              <a:solidFill>
                <a:srgbClr val="FFFFFF"/>
              </a:solidFill>
              <a:latin typeface="Montserrat"/>
              <a:ea typeface="Montserrat"/>
              <a:cs typeface="Montserrat"/>
              <a:sym typeface="Montserrat"/>
            </a:endParaRPr>
          </a:p>
        </p:txBody>
      </p:sp>
      <p:sp>
        <p:nvSpPr>
          <p:cNvPr id="10" name="TextBox 10"/>
          <p:cNvSpPr txBox="1"/>
          <p:nvPr/>
        </p:nvSpPr>
        <p:spPr>
          <a:xfrm>
            <a:off x="3061156" y="534988"/>
            <a:ext cx="12327522" cy="873125"/>
          </a:xfrm>
          <a:prstGeom prst="rect">
            <a:avLst/>
          </a:prstGeom>
        </p:spPr>
        <p:txBody>
          <a:bodyPr lIns="0" tIns="0" rIns="0" bIns="0" rtlCol="0" anchor="t">
            <a:spAutoFit/>
          </a:bodyPr>
          <a:lstStyle/>
          <a:p>
            <a:pPr algn="l">
              <a:lnSpc>
                <a:spcPts val="7000"/>
              </a:lnSpc>
            </a:pPr>
            <a:r>
              <a:rPr lang="en-US" sz="5000" b="1">
                <a:solidFill>
                  <a:srgbClr val="FFFFFF"/>
                </a:solidFill>
                <a:latin typeface="Neue Machina Ultra-Bold"/>
                <a:ea typeface="Neue Machina Ultra-Bold"/>
                <a:cs typeface="Neue Machina Ultra-Bold"/>
                <a:sym typeface="Neue Machina Ultra-Bold"/>
              </a:rPr>
              <a:t>Future Directions and Innovations</a:t>
            </a:r>
          </a:p>
        </p:txBody>
      </p:sp>
      <p:sp>
        <p:nvSpPr>
          <p:cNvPr id="11" name="TextBox 11"/>
          <p:cNvSpPr txBox="1"/>
          <p:nvPr/>
        </p:nvSpPr>
        <p:spPr>
          <a:xfrm>
            <a:off x="1512414" y="5391175"/>
            <a:ext cx="14359978" cy="5011039"/>
          </a:xfrm>
          <a:prstGeom prst="rect">
            <a:avLst/>
          </a:prstGeom>
        </p:spPr>
        <p:txBody>
          <a:bodyPr lIns="0" tIns="0" rIns="0" bIns="0" rtlCol="0" anchor="t">
            <a:spAutoFit/>
          </a:bodyPr>
          <a:lstStyle/>
          <a:p>
            <a:pPr algn="just">
              <a:lnSpc>
                <a:spcPts val="3625"/>
              </a:lnSpc>
            </a:pPr>
            <a:r>
              <a:rPr lang="en-US" sz="2589" dirty="0">
                <a:solidFill>
                  <a:srgbClr val="FFFFFF"/>
                </a:solidFill>
                <a:latin typeface="Montserrat"/>
                <a:ea typeface="Montserrat"/>
                <a:cs typeface="Montserrat"/>
                <a:sym typeface="Montserrat"/>
              </a:rPr>
              <a:t>              Artificial Intelligence (AI) is significantly transforming genomics and personalized medicine, offering promising solutions for more accurate diagnostics and tailored treatments. By analyzing complex genetic data, AI is helping predict disease risks, create personalized treatment plans, and even speed up drug discovery. However, challenges such as data privacy, ethical concerns, and the integration of AI into clinical settings remain. Despite these hurdles, AI is paving the way for a future where healthcare is more personalized and precise. As AI continues to evolve, its potential in improving patient outcomes and advancing scientific research grows, leading us toward a future of healthcare that is not only more efficient but also more accessible and effective for everyone. </a:t>
            </a:r>
          </a:p>
          <a:p>
            <a:pPr algn="l">
              <a:lnSpc>
                <a:spcPts val="3625"/>
              </a:lnSpc>
            </a:pPr>
            <a:endParaRPr lang="en-US" sz="2589" dirty="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653</Words>
  <Application>Microsoft Office PowerPoint</Application>
  <PresentationFormat>Custom</PresentationFormat>
  <Paragraphs>60</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vt:lpstr>
      <vt:lpstr>Montserrat Medium</vt:lpstr>
      <vt:lpstr>Neue Machina Ultra-Bold</vt:lpstr>
      <vt:lpstr>Calibri</vt:lpstr>
      <vt:lpstr>Arial</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Navarro_CW2_CPE161P</dc:title>
  <cp:lastModifiedBy>Rod Geryk C. Navarro</cp:lastModifiedBy>
  <cp:revision>2</cp:revision>
  <dcterms:created xsi:type="dcterms:W3CDTF">2006-08-16T00:00:00Z</dcterms:created>
  <dcterms:modified xsi:type="dcterms:W3CDTF">2025-02-28T12:01:16Z</dcterms:modified>
  <dc:identifier>DAGeu9wP4YI</dc:identifier>
</cp:coreProperties>
</file>